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EB37DF-77B7-4348-8806-5A06DACEDD83}">
          <p14:sldIdLst>
            <p14:sldId id="256"/>
            <p14:sldId id="257"/>
            <p14:sldId id="259"/>
            <p14:sldId id="260"/>
            <p14:sldId id="261"/>
            <p14:sldId id="262"/>
            <p14:sldId id="263"/>
            <p14:sldId id="264"/>
            <p14:sldId id="265"/>
            <p14:sldId id="266"/>
            <p14:sldId id="268"/>
            <p14:sldId id="269"/>
            <p14:sldId id="270"/>
            <p14:sldId id="271"/>
            <p14:sldId id="272"/>
            <p14:sldId id="273"/>
            <p14:sldId id="275"/>
            <p14:sldId id="276"/>
            <p14:sldId id="277"/>
            <p14:sldId id="278"/>
            <p14:sldId id="279"/>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8" d="100"/>
          <a:sy n="68" d="100"/>
        </p:scale>
        <p:origin x="4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BEBE09-BBC3-4D2F-BF56-C693694F2967}"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8BBC-0F34-4AC4-92CC-4B37178E2D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79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EBE09-BBC3-4D2F-BF56-C693694F2967}"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1407564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EBE09-BBC3-4D2F-BF56-C693694F2967}"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199149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EBE09-BBC3-4D2F-BF56-C693694F2967}"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90786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BEBE09-BBC3-4D2F-BF56-C693694F2967}"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8BBC-0F34-4AC4-92CC-4B37178E2D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13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BEBE09-BBC3-4D2F-BF56-C693694F2967}"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261870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EBE09-BBC3-4D2F-BF56-C693694F2967}"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129658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BEBE09-BBC3-4D2F-BF56-C693694F2967}"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93330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BEBE09-BBC3-4D2F-BF56-C693694F2967}" type="datetimeFigureOut">
              <a:rPr lang="en-US" smtClean="0"/>
              <a:t>10/4/2018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340902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BEBE09-BBC3-4D2F-BF56-C693694F2967}" type="datetimeFigureOut">
              <a:rPr lang="en-US" smtClean="0"/>
              <a:t>10/4/2018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1D8BBC-0F34-4AC4-92CC-4B37178E2D1B}" type="slidenum">
              <a:rPr lang="en-US" smtClean="0"/>
              <a:t>‹#›</a:t>
            </a:fld>
            <a:endParaRPr lang="en-US"/>
          </a:p>
        </p:txBody>
      </p:sp>
    </p:spTree>
    <p:extLst>
      <p:ext uri="{BB962C8B-B14F-4D97-AF65-F5344CB8AC3E}">
        <p14:creationId xmlns:p14="http://schemas.microsoft.com/office/powerpoint/2010/main" val="23544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BEBE09-BBC3-4D2F-BF56-C693694F2967}"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D8BBC-0F34-4AC4-92CC-4B37178E2D1B}" type="slidenum">
              <a:rPr lang="en-US" smtClean="0"/>
              <a:t>‹#›</a:t>
            </a:fld>
            <a:endParaRPr lang="en-US"/>
          </a:p>
        </p:txBody>
      </p:sp>
    </p:spTree>
    <p:extLst>
      <p:ext uri="{BB962C8B-B14F-4D97-AF65-F5344CB8AC3E}">
        <p14:creationId xmlns:p14="http://schemas.microsoft.com/office/powerpoint/2010/main" val="105248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BEBE09-BBC3-4D2F-BF56-C693694F2967}" type="datetimeFigureOut">
              <a:rPr lang="en-US" smtClean="0"/>
              <a:t>10/4/2018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1D8BBC-0F34-4AC4-92CC-4B37178E2D1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594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3843-DD69-4EDC-B345-E347E30A4432}"/>
              </a:ext>
            </a:extLst>
          </p:cNvPr>
          <p:cNvSpPr>
            <a:spLocks noGrp="1"/>
          </p:cNvSpPr>
          <p:nvPr>
            <p:ph type="ctrTitle"/>
          </p:nvPr>
        </p:nvSpPr>
        <p:spPr/>
        <p:txBody>
          <a:bodyPr>
            <a:normAutofit fontScale="90000"/>
          </a:bodyPr>
          <a:lstStyle/>
          <a:p>
            <a:pPr algn="ctr"/>
            <a:r>
              <a:rPr lang="en-US" dirty="0"/>
              <a:t>Manipulation in the VIX?</a:t>
            </a:r>
            <a:br>
              <a:rPr lang="en-US" dirty="0"/>
            </a:br>
            <a:br>
              <a:rPr lang="en-US" dirty="0"/>
            </a:br>
            <a:r>
              <a:rPr lang="en-US" dirty="0"/>
              <a:t>JOHN M. GRIFFIN and AMIN SHAMS</a:t>
            </a:r>
          </a:p>
        </p:txBody>
      </p:sp>
      <p:sp>
        <p:nvSpPr>
          <p:cNvPr id="3" name="Subtitle 2">
            <a:extLst>
              <a:ext uri="{FF2B5EF4-FFF2-40B4-BE49-F238E27FC236}">
                <a16:creationId xmlns:a16="http://schemas.microsoft.com/office/drawing/2014/main" id="{DAC1FD60-0D59-4107-8850-48EE372EBF36}"/>
              </a:ext>
            </a:extLst>
          </p:cNvPr>
          <p:cNvSpPr>
            <a:spLocks noGrp="1"/>
          </p:cNvSpPr>
          <p:nvPr>
            <p:ph type="subTitle" idx="1"/>
          </p:nvPr>
        </p:nvSpPr>
        <p:spPr/>
        <p:txBody>
          <a:bodyPr>
            <a:normAutofit/>
          </a:bodyPr>
          <a:lstStyle/>
          <a:p>
            <a:pPr algn="ctr"/>
            <a:r>
              <a:rPr lang="en-US" sz="1800" dirty="0">
                <a:solidFill>
                  <a:schemeClr val="tx1"/>
                </a:solidFill>
              </a:rPr>
              <a:t>Presented by </a:t>
            </a:r>
            <a:r>
              <a:rPr lang="en-US" sz="1800" dirty="0" err="1">
                <a:solidFill>
                  <a:schemeClr val="tx1"/>
                </a:solidFill>
              </a:rPr>
              <a:t>matteo</a:t>
            </a:r>
            <a:r>
              <a:rPr lang="en-US" sz="1800" dirty="0">
                <a:solidFill>
                  <a:schemeClr val="tx1"/>
                </a:solidFill>
              </a:rPr>
              <a:t> </a:t>
            </a:r>
            <a:r>
              <a:rPr lang="en-US" sz="1800" dirty="0" err="1">
                <a:solidFill>
                  <a:schemeClr val="tx1"/>
                </a:solidFill>
              </a:rPr>
              <a:t>caracciolo-king</a:t>
            </a:r>
            <a:endParaRPr lang="en-US" sz="1800" dirty="0">
              <a:solidFill>
                <a:schemeClr val="tx1"/>
              </a:solidFill>
            </a:endParaRPr>
          </a:p>
        </p:txBody>
      </p:sp>
    </p:spTree>
    <p:extLst>
      <p:ext uri="{BB962C8B-B14F-4D97-AF65-F5344CB8AC3E}">
        <p14:creationId xmlns:p14="http://schemas.microsoft.com/office/powerpoint/2010/main" val="290562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26-D3C3-448D-8662-FABBCD8539E1}"/>
              </a:ext>
            </a:extLst>
          </p:cNvPr>
          <p:cNvSpPr>
            <a:spLocks noGrp="1"/>
          </p:cNvSpPr>
          <p:nvPr>
            <p:ph type="title"/>
          </p:nvPr>
        </p:nvSpPr>
        <p:spPr>
          <a:xfrm>
            <a:off x="1066800" y="735291"/>
            <a:ext cx="10058400" cy="697583"/>
          </a:xfrm>
        </p:spPr>
        <p:txBody>
          <a:bodyPr>
            <a:normAutofit fontScale="90000"/>
          </a:bodyPr>
          <a:lstStyle/>
          <a:p>
            <a:pPr algn="ctr"/>
            <a:r>
              <a:rPr lang="en-US" dirty="0"/>
              <a:t>VIX Sensitivity and Option Volumes</a:t>
            </a:r>
            <a:br>
              <a:rPr lang="en-US" dirty="0"/>
            </a:br>
            <a:endParaRPr lang="en-US" dirty="0"/>
          </a:p>
        </p:txBody>
      </p:sp>
      <p:pic>
        <p:nvPicPr>
          <p:cNvPr id="5" name="Content Placeholder 4">
            <a:extLst>
              <a:ext uri="{FF2B5EF4-FFF2-40B4-BE49-F238E27FC236}">
                <a16:creationId xmlns:a16="http://schemas.microsoft.com/office/drawing/2014/main" id="{29C1941A-8B6C-4CF1-B919-7F91A7436F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8852" y="735291"/>
            <a:ext cx="4248368" cy="876345"/>
          </a:xfrm>
        </p:spPr>
      </p:pic>
      <p:pic>
        <p:nvPicPr>
          <p:cNvPr id="7" name="Picture 6">
            <a:extLst>
              <a:ext uri="{FF2B5EF4-FFF2-40B4-BE49-F238E27FC236}">
                <a16:creationId xmlns:a16="http://schemas.microsoft.com/office/drawing/2014/main" id="{18192E07-B84F-4229-BD67-C91AF1D5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27" y="1846979"/>
            <a:ext cx="4647052" cy="2894703"/>
          </a:xfrm>
          <a:prstGeom prst="rect">
            <a:avLst/>
          </a:prstGeom>
        </p:spPr>
      </p:pic>
      <p:pic>
        <p:nvPicPr>
          <p:cNvPr id="9" name="Picture 8">
            <a:extLst>
              <a:ext uri="{FF2B5EF4-FFF2-40B4-BE49-F238E27FC236}">
                <a16:creationId xmlns:a16="http://schemas.microsoft.com/office/drawing/2014/main" id="{24247F3F-5068-473C-AF20-BEF3B61C5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061" y="1763491"/>
            <a:ext cx="4772983" cy="2915572"/>
          </a:xfrm>
          <a:prstGeom prst="rect">
            <a:avLst/>
          </a:prstGeom>
        </p:spPr>
      </p:pic>
      <p:sp>
        <p:nvSpPr>
          <p:cNvPr id="10" name="TextBox 9">
            <a:extLst>
              <a:ext uri="{FF2B5EF4-FFF2-40B4-BE49-F238E27FC236}">
                <a16:creationId xmlns:a16="http://schemas.microsoft.com/office/drawing/2014/main" id="{6CD851E2-7775-487D-B4B5-55381B2B62B1}"/>
              </a:ext>
            </a:extLst>
          </p:cNvPr>
          <p:cNvSpPr txBox="1"/>
          <p:nvPr/>
        </p:nvSpPr>
        <p:spPr>
          <a:xfrm>
            <a:off x="0" y="4741682"/>
            <a:ext cx="1254905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Sensitivity for each strike is calculated as basis point change in VIX as a result of $.05 change in that specific option’s price </a:t>
            </a:r>
          </a:p>
          <a:p>
            <a:r>
              <a:rPr lang="en-US" dirty="0"/>
              <a:t>keeping everything else constant</a:t>
            </a:r>
          </a:p>
          <a:p>
            <a:pPr marL="342900" indent="-342900">
              <a:buFont typeface="Arial" panose="020B0604020202020204" pitchFamily="34" charset="0"/>
              <a:buChar char="•"/>
            </a:pPr>
            <a:r>
              <a:rPr lang="en-US" dirty="0"/>
              <a:t>Someone wishing to manipulate VIX would focus on trading on strikes with high sensitivity</a:t>
            </a:r>
          </a:p>
          <a:p>
            <a:pPr marL="342900" indent="-342900">
              <a:buFont typeface="Arial" panose="020B0604020202020204" pitchFamily="34" charset="0"/>
              <a:buChar char="•"/>
            </a:pPr>
            <a:r>
              <a:rPr lang="en-US" dirty="0"/>
              <a:t>Settlement trading patterns show increase with the out of moneyness of  the strike, which is consistent with the sensitivity</a:t>
            </a:r>
          </a:p>
          <a:p>
            <a:r>
              <a:rPr lang="en-US" dirty="0"/>
              <a:t>patterns</a:t>
            </a:r>
          </a:p>
        </p:txBody>
      </p:sp>
    </p:spTree>
    <p:extLst>
      <p:ext uri="{BB962C8B-B14F-4D97-AF65-F5344CB8AC3E}">
        <p14:creationId xmlns:p14="http://schemas.microsoft.com/office/powerpoint/2010/main" val="47665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D413-7689-43F7-941C-6762E1B24F84}"/>
              </a:ext>
            </a:extLst>
          </p:cNvPr>
          <p:cNvSpPr>
            <a:spLocks noGrp="1"/>
          </p:cNvSpPr>
          <p:nvPr>
            <p:ph type="title"/>
          </p:nvPr>
        </p:nvSpPr>
        <p:spPr>
          <a:xfrm>
            <a:off x="1238682" y="0"/>
            <a:ext cx="10058400" cy="702303"/>
          </a:xfrm>
        </p:spPr>
        <p:txBody>
          <a:bodyPr>
            <a:normAutofit fontScale="90000"/>
          </a:bodyPr>
          <a:lstStyle/>
          <a:p>
            <a:pPr algn="ctr"/>
            <a:r>
              <a:rPr lang="en-US" dirty="0"/>
              <a:t>Discontinuity in VIX Sensitivity </a:t>
            </a:r>
          </a:p>
        </p:txBody>
      </p:sp>
      <p:pic>
        <p:nvPicPr>
          <p:cNvPr id="5" name="Content Placeholder 4">
            <a:extLst>
              <a:ext uri="{FF2B5EF4-FFF2-40B4-BE49-F238E27FC236}">
                <a16:creationId xmlns:a16="http://schemas.microsoft.com/office/drawing/2014/main" id="{66698816-6CA1-4736-B849-7C9E64265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455" y="817655"/>
            <a:ext cx="4248368" cy="876345"/>
          </a:xfrm>
        </p:spPr>
      </p:pic>
      <p:pic>
        <p:nvPicPr>
          <p:cNvPr id="9" name="Picture 8">
            <a:extLst>
              <a:ext uri="{FF2B5EF4-FFF2-40B4-BE49-F238E27FC236}">
                <a16:creationId xmlns:a16="http://schemas.microsoft.com/office/drawing/2014/main" id="{803F5569-B7CC-4167-894C-472572CD0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33" y="1620637"/>
            <a:ext cx="5410478" cy="3333921"/>
          </a:xfrm>
          <a:prstGeom prst="rect">
            <a:avLst/>
          </a:prstGeom>
        </p:spPr>
      </p:pic>
      <p:pic>
        <p:nvPicPr>
          <p:cNvPr id="11" name="Picture 10">
            <a:extLst>
              <a:ext uri="{FF2B5EF4-FFF2-40B4-BE49-F238E27FC236}">
                <a16:creationId xmlns:a16="http://schemas.microsoft.com/office/drawing/2014/main" id="{F1B31DE7-41EF-4CC7-A973-A6C35252F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749" y="1620637"/>
            <a:ext cx="5334274" cy="3314870"/>
          </a:xfrm>
          <a:prstGeom prst="rect">
            <a:avLst/>
          </a:prstGeom>
        </p:spPr>
      </p:pic>
      <p:sp>
        <p:nvSpPr>
          <p:cNvPr id="12" name="TextBox 11">
            <a:extLst>
              <a:ext uri="{FF2B5EF4-FFF2-40B4-BE49-F238E27FC236}">
                <a16:creationId xmlns:a16="http://schemas.microsoft.com/office/drawing/2014/main" id="{3C7C2889-5D7A-4B5E-98D7-38350EEEE2AF}"/>
              </a:ext>
            </a:extLst>
          </p:cNvPr>
          <p:cNvSpPr txBox="1"/>
          <p:nvPr/>
        </p:nvSpPr>
        <p:spPr>
          <a:xfrm>
            <a:off x="110233" y="4935507"/>
            <a:ext cx="1146462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Here they flag two strikes that have different ∆K and denote the one with a higher ∆K the “jump”</a:t>
            </a:r>
          </a:p>
          <a:p>
            <a:pPr marL="285750" indent="-285750">
              <a:buFont typeface="Arial" panose="020B0604020202020204" pitchFamily="34" charset="0"/>
              <a:buChar char="•"/>
            </a:pPr>
            <a:r>
              <a:rPr lang="en-US" dirty="0"/>
              <a:t>Then they sort the strikes above and below the jump relative to the jump , sensitivity and volume are then normalized relative to the jump and averaged across different jumps</a:t>
            </a:r>
          </a:p>
          <a:p>
            <a:pPr marL="285750" indent="-285750">
              <a:buFont typeface="Arial" panose="020B0604020202020204" pitchFamily="34" charset="0"/>
              <a:buChar char="•"/>
            </a:pPr>
            <a:r>
              <a:rPr lang="en-US" dirty="0"/>
              <a:t>Higher ∆K  translates into higher VIX sensitivity as shown in formula and Panel A</a:t>
            </a:r>
          </a:p>
          <a:p>
            <a:pPr marL="285750" indent="-285750">
              <a:buFont typeface="Arial" panose="020B0604020202020204" pitchFamily="34" charset="0"/>
              <a:buChar char="•"/>
            </a:pPr>
            <a:r>
              <a:rPr lang="en-US" dirty="0"/>
              <a:t>Panel B shows large jump in trading at jump for high ∆K stocks – consistent with manipulation hypothesis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2668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3CB2-98F7-49C9-B199-D949BE29426E}"/>
              </a:ext>
            </a:extLst>
          </p:cNvPr>
          <p:cNvSpPr>
            <a:spLocks noGrp="1"/>
          </p:cNvSpPr>
          <p:nvPr>
            <p:ph type="title"/>
          </p:nvPr>
        </p:nvSpPr>
        <p:spPr/>
        <p:txBody>
          <a:bodyPr/>
          <a:lstStyle/>
          <a:p>
            <a:pPr algn="ctr"/>
            <a:r>
              <a:rPr lang="en-US" dirty="0"/>
              <a:t>Alternative Explanations Overview</a:t>
            </a:r>
            <a:br>
              <a:rPr lang="en-US" dirty="0"/>
            </a:br>
            <a:endParaRPr lang="en-US" dirty="0"/>
          </a:p>
        </p:txBody>
      </p:sp>
      <p:sp>
        <p:nvSpPr>
          <p:cNvPr id="3" name="Content Placeholder 2">
            <a:extLst>
              <a:ext uri="{FF2B5EF4-FFF2-40B4-BE49-F238E27FC236}">
                <a16:creationId xmlns:a16="http://schemas.microsoft.com/office/drawing/2014/main" id="{175ABFFA-FBD6-4600-8DA7-E4399742E384}"/>
              </a:ext>
            </a:extLst>
          </p:cNvPr>
          <p:cNvSpPr>
            <a:spLocks noGrp="1"/>
          </p:cNvSpPr>
          <p:nvPr>
            <p:ph idx="1"/>
          </p:nvPr>
        </p:nvSpPr>
        <p:spPr/>
        <p:txBody>
          <a:bodyPr/>
          <a:lstStyle/>
          <a:p>
            <a:pPr>
              <a:buFont typeface="Arial" panose="020B0604020202020204" pitchFamily="34" charset="0"/>
              <a:buChar char="•"/>
            </a:pPr>
            <a:r>
              <a:rPr lang="en-US" dirty="0"/>
              <a:t>The settlement period is a time of coordinate liquidity trading </a:t>
            </a:r>
          </a:p>
          <a:p>
            <a:pPr marL="201168" lvl="1" indent="0">
              <a:buNone/>
            </a:pPr>
            <a:r>
              <a:rPr lang="en-US" dirty="0"/>
              <a:t>This theory explores the opportunity that VIX settlement auction provides those with pent-up demand for illiquid OTM options to trade because of their belief that others will participate in auction</a:t>
            </a:r>
          </a:p>
          <a:p>
            <a:pPr>
              <a:buFont typeface="Arial" panose="020B0604020202020204" pitchFamily="34" charset="0"/>
              <a:buChar char="•"/>
            </a:pPr>
            <a:endParaRPr lang="en-US" dirty="0"/>
          </a:p>
          <a:p>
            <a:pPr>
              <a:buFont typeface="Arial" panose="020B0604020202020204" pitchFamily="34" charset="0"/>
              <a:buChar char="•"/>
            </a:pPr>
            <a:r>
              <a:rPr lang="en-US" dirty="0"/>
              <a:t>Hedgers could open SPX options to hedge VIX derivative positions and then close these positions out when VIX derivatives settle</a:t>
            </a:r>
          </a:p>
          <a:p>
            <a:pPr marL="0" indent="0">
              <a:buNone/>
            </a:pPr>
            <a:endParaRPr lang="en-US" dirty="0"/>
          </a:p>
          <a:p>
            <a:pPr>
              <a:buFont typeface="Arial" panose="020B0604020202020204" pitchFamily="34" charset="0"/>
              <a:buChar char="•"/>
            </a:pPr>
            <a:r>
              <a:rPr lang="en-US" dirty="0"/>
              <a:t>Hedgers could be rolling over their VIX derivative positions to underlying SPX options when the VIX derivatives expire</a:t>
            </a:r>
          </a:p>
        </p:txBody>
      </p:sp>
    </p:spTree>
    <p:extLst>
      <p:ext uri="{BB962C8B-B14F-4D97-AF65-F5344CB8AC3E}">
        <p14:creationId xmlns:p14="http://schemas.microsoft.com/office/powerpoint/2010/main" val="73610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7404-BCFB-4460-AC1A-2CA87F06E969}"/>
              </a:ext>
            </a:extLst>
          </p:cNvPr>
          <p:cNvSpPr>
            <a:spLocks noGrp="1"/>
          </p:cNvSpPr>
          <p:nvPr>
            <p:ph type="title"/>
          </p:nvPr>
        </p:nvSpPr>
        <p:spPr>
          <a:xfrm>
            <a:off x="993585" y="0"/>
            <a:ext cx="10058400" cy="748454"/>
          </a:xfrm>
        </p:spPr>
        <p:txBody>
          <a:bodyPr/>
          <a:lstStyle/>
          <a:p>
            <a:pPr algn="ctr"/>
            <a:r>
              <a:rPr lang="en-US" dirty="0"/>
              <a:t>Liquidity Theory</a:t>
            </a:r>
          </a:p>
        </p:txBody>
      </p:sp>
      <p:pic>
        <p:nvPicPr>
          <p:cNvPr id="5" name="Content Placeholder 4">
            <a:extLst>
              <a:ext uri="{FF2B5EF4-FFF2-40B4-BE49-F238E27FC236}">
                <a16:creationId xmlns:a16="http://schemas.microsoft.com/office/drawing/2014/main" id="{C9B627FB-C862-48F7-9281-7E12BE9608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013" y="629637"/>
            <a:ext cx="4260917" cy="823598"/>
          </a:xfrm>
        </p:spPr>
      </p:pic>
      <p:pic>
        <p:nvPicPr>
          <p:cNvPr id="7" name="Picture 6">
            <a:extLst>
              <a:ext uri="{FF2B5EF4-FFF2-40B4-BE49-F238E27FC236}">
                <a16:creationId xmlns:a16="http://schemas.microsoft.com/office/drawing/2014/main" id="{9AF88CDA-F043-4BD1-9DB8-4FD66E5B7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302" y="1453235"/>
            <a:ext cx="6662966" cy="3793180"/>
          </a:xfrm>
          <a:prstGeom prst="rect">
            <a:avLst/>
          </a:prstGeom>
        </p:spPr>
      </p:pic>
      <p:sp>
        <p:nvSpPr>
          <p:cNvPr id="9" name="TextBox 8">
            <a:extLst>
              <a:ext uri="{FF2B5EF4-FFF2-40B4-BE49-F238E27FC236}">
                <a16:creationId xmlns:a16="http://schemas.microsoft.com/office/drawing/2014/main" id="{58165A5E-D3A9-4BCC-BE65-3813EAEE94D2}"/>
              </a:ext>
            </a:extLst>
          </p:cNvPr>
          <p:cNvSpPr txBox="1"/>
          <p:nvPr/>
        </p:nvSpPr>
        <p:spPr>
          <a:xfrm>
            <a:off x="461913" y="5246415"/>
            <a:ext cx="115666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Regress settlement trade volume on pre-auction liquidity</a:t>
            </a:r>
          </a:p>
          <a:p>
            <a:pPr marL="285750" indent="-285750">
              <a:buFont typeface="Arial" panose="020B0604020202020204" pitchFamily="34" charset="0"/>
              <a:buChar char="•"/>
            </a:pPr>
            <a:r>
              <a:rPr lang="en-US" dirty="0"/>
              <a:t>Liquidity would predict a negative relationship between the two but we see that this is not the case for call options </a:t>
            </a:r>
          </a:p>
          <a:p>
            <a:pPr marL="285750" indent="-285750">
              <a:buFont typeface="Arial" panose="020B0604020202020204" pitchFamily="34" charset="0"/>
              <a:buChar char="•"/>
            </a:pPr>
            <a:r>
              <a:rPr lang="en-US" dirty="0"/>
              <a:t>This is consistent with manipulation hypothesis because OTM calls are not sought after because of their low sensitivity</a:t>
            </a:r>
          </a:p>
        </p:txBody>
      </p:sp>
    </p:spTree>
    <p:extLst>
      <p:ext uri="{BB962C8B-B14F-4D97-AF65-F5344CB8AC3E}">
        <p14:creationId xmlns:p14="http://schemas.microsoft.com/office/powerpoint/2010/main" val="348303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23D0-313E-414D-807E-1A91390AB41D}"/>
              </a:ext>
            </a:extLst>
          </p:cNvPr>
          <p:cNvSpPr>
            <a:spLocks noGrp="1"/>
          </p:cNvSpPr>
          <p:nvPr>
            <p:ph type="title"/>
          </p:nvPr>
        </p:nvSpPr>
        <p:spPr>
          <a:xfrm>
            <a:off x="1097280" y="286604"/>
            <a:ext cx="10058400" cy="495822"/>
          </a:xfrm>
        </p:spPr>
        <p:txBody>
          <a:bodyPr>
            <a:normAutofit fontScale="90000"/>
          </a:bodyPr>
          <a:lstStyle/>
          <a:p>
            <a:pPr algn="ctr"/>
            <a:r>
              <a:rPr lang="en-US" dirty="0"/>
              <a:t>Liquidity Theory tested in VSTOXX</a:t>
            </a:r>
          </a:p>
        </p:txBody>
      </p:sp>
      <p:pic>
        <p:nvPicPr>
          <p:cNvPr id="5" name="Content Placeholder 4">
            <a:extLst>
              <a:ext uri="{FF2B5EF4-FFF2-40B4-BE49-F238E27FC236}">
                <a16:creationId xmlns:a16="http://schemas.microsoft.com/office/drawing/2014/main" id="{E2795E73-9B7D-4118-9193-0A8D2EA49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95" y="763394"/>
            <a:ext cx="5107023" cy="3158157"/>
          </a:xfrm>
        </p:spPr>
      </p:pic>
      <p:pic>
        <p:nvPicPr>
          <p:cNvPr id="7" name="Picture 6">
            <a:extLst>
              <a:ext uri="{FF2B5EF4-FFF2-40B4-BE49-F238E27FC236}">
                <a16:creationId xmlns:a16="http://schemas.microsoft.com/office/drawing/2014/main" id="{E02F9693-35EA-497B-9FA7-E1B2A9DC6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205" y="669301"/>
            <a:ext cx="4647414" cy="2979177"/>
          </a:xfrm>
          <a:prstGeom prst="rect">
            <a:avLst/>
          </a:prstGeom>
        </p:spPr>
      </p:pic>
      <p:sp>
        <p:nvSpPr>
          <p:cNvPr id="8" name="TextBox 7">
            <a:extLst>
              <a:ext uri="{FF2B5EF4-FFF2-40B4-BE49-F238E27FC236}">
                <a16:creationId xmlns:a16="http://schemas.microsoft.com/office/drawing/2014/main" id="{38178DB6-0395-4D33-85ED-3170B1C5415F}"/>
              </a:ext>
            </a:extLst>
          </p:cNvPr>
          <p:cNvSpPr txBox="1"/>
          <p:nvPr/>
        </p:nvSpPr>
        <p:spPr>
          <a:xfrm>
            <a:off x="691298" y="3921551"/>
            <a:ext cx="1101050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VSTOXX excludes options with price under € 0.5 </a:t>
            </a:r>
          </a:p>
          <a:p>
            <a:pPr marL="285750" indent="-285750">
              <a:buFont typeface="Arial" panose="020B0604020202020204" pitchFamily="34" charset="0"/>
              <a:buChar char="•"/>
            </a:pPr>
            <a:r>
              <a:rPr lang="en-US" dirty="0"/>
              <a:t>Liquidity theory would predict high volume for low strike options under € 0.5 but as we see volume is very low</a:t>
            </a:r>
          </a:p>
          <a:p>
            <a:pPr marL="285750" indent="-285750">
              <a:buFont typeface="Arial" panose="020B0604020202020204" pitchFamily="34" charset="0"/>
              <a:buChar char="•"/>
            </a:pPr>
            <a:r>
              <a:rPr lang="en-US" dirty="0"/>
              <a:t>High volume at threshold sits well with manipulation theory because these options are very important as they run the risk of being excluded from the calculation</a:t>
            </a:r>
          </a:p>
          <a:p>
            <a:pPr marL="285750" indent="-285750">
              <a:buFont typeface="Arial" panose="020B0604020202020204" pitchFamily="34" charset="0"/>
              <a:buChar char="•"/>
            </a:pPr>
            <a:r>
              <a:rPr lang="en-US" dirty="0"/>
              <a:t>VSTOXX settlement is calculated as average value from 11:30 to 12 pm on settlement day – this value is calculated every 5 seconds</a:t>
            </a:r>
          </a:p>
          <a:p>
            <a:pPr marL="285750" indent="-285750">
              <a:buFont typeface="Arial" panose="020B0604020202020204" pitchFamily="34" charset="0"/>
              <a:buChar char="•"/>
            </a:pPr>
            <a:r>
              <a:rPr lang="en-US" dirty="0"/>
              <a:t>We see spikes in volume traded precisely every 5 seconds – there is no reason for a trader seeking liquidity to trade this way- however it fits the pattern of behavior of a manipulator</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1862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F95C-E440-4A4F-9028-EA7BA8AC9C15}"/>
              </a:ext>
            </a:extLst>
          </p:cNvPr>
          <p:cNvSpPr>
            <a:spLocks noGrp="1"/>
          </p:cNvSpPr>
          <p:nvPr>
            <p:ph type="title"/>
          </p:nvPr>
        </p:nvSpPr>
        <p:spPr>
          <a:xfrm>
            <a:off x="1545997" y="226243"/>
            <a:ext cx="8629295" cy="431712"/>
          </a:xfrm>
        </p:spPr>
        <p:txBody>
          <a:bodyPr>
            <a:normAutofit fontScale="90000"/>
          </a:bodyPr>
          <a:lstStyle/>
          <a:p>
            <a:pPr algn="ctr"/>
            <a:r>
              <a:rPr lang="en-US" dirty="0"/>
              <a:t>Unwinding Previous Hedges Theory</a:t>
            </a:r>
          </a:p>
        </p:txBody>
      </p:sp>
      <p:sp>
        <p:nvSpPr>
          <p:cNvPr id="3" name="Content Placeholder 2">
            <a:extLst>
              <a:ext uri="{FF2B5EF4-FFF2-40B4-BE49-F238E27FC236}">
                <a16:creationId xmlns:a16="http://schemas.microsoft.com/office/drawing/2014/main" id="{C4D8F39B-E9C0-4E95-8644-E8DC61885775}"/>
              </a:ext>
            </a:extLst>
          </p:cNvPr>
          <p:cNvSpPr>
            <a:spLocks noGrp="1"/>
          </p:cNvSpPr>
          <p:nvPr>
            <p:ph idx="1"/>
          </p:nvPr>
        </p:nvSpPr>
        <p:spPr>
          <a:xfrm>
            <a:off x="612742" y="3195686"/>
            <a:ext cx="10542938" cy="2673407"/>
          </a:xfrm>
        </p:spPr>
        <p:txBody>
          <a:bodyPr>
            <a:normAutofit lnSpcReduction="10000"/>
          </a:bodyPr>
          <a:lstStyle/>
          <a:p>
            <a:pPr>
              <a:buFont typeface="Arial" panose="020B0604020202020204" pitchFamily="34" charset="0"/>
              <a:buChar char="•"/>
            </a:pPr>
            <a:r>
              <a:rPr lang="en-US" dirty="0"/>
              <a:t>If someone were to take position in the options prior to expiration  and then unload them, then there should be large interest in deep OTM put options prior to settlement. However, there is not significant interest in deep OTM put options prior to settlement. </a:t>
            </a:r>
          </a:p>
          <a:p>
            <a:pPr>
              <a:buFont typeface="Arial" panose="020B0604020202020204" pitchFamily="34" charset="0"/>
              <a:buChar char="•"/>
            </a:pPr>
            <a:endParaRPr lang="en-US" dirty="0"/>
          </a:p>
          <a:p>
            <a:pPr>
              <a:buFont typeface="Arial" panose="020B0604020202020204" pitchFamily="34" charset="0"/>
              <a:buChar char="•"/>
            </a:pPr>
            <a:r>
              <a:rPr lang="en-US" dirty="0"/>
              <a:t>It is impossible for a trader to know exactly which options will be included in settlement when he opens a position in SPX options to hedge his VIX derivative positions. This will leave him with some options that were OTM when the trade was initialized but have become ITM by settlement. This should leave us with high volumes of trading at for strikes that are barely ITM/OTM but this is not the case.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49448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763B-3EDB-4069-B987-5BBF942C7F90}"/>
              </a:ext>
            </a:extLst>
          </p:cNvPr>
          <p:cNvSpPr>
            <a:spLocks noGrp="1"/>
          </p:cNvSpPr>
          <p:nvPr>
            <p:ph type="title"/>
          </p:nvPr>
        </p:nvSpPr>
        <p:spPr>
          <a:xfrm>
            <a:off x="1008667" y="94268"/>
            <a:ext cx="9977329" cy="822960"/>
          </a:xfrm>
        </p:spPr>
        <p:txBody>
          <a:bodyPr/>
          <a:lstStyle/>
          <a:p>
            <a:pPr algn="ctr"/>
            <a:r>
              <a:rPr lang="en-US" dirty="0"/>
              <a:t>Hedge Rollover Theory</a:t>
            </a:r>
          </a:p>
        </p:txBody>
      </p:sp>
      <p:sp>
        <p:nvSpPr>
          <p:cNvPr id="3" name="Content Placeholder 2">
            <a:extLst>
              <a:ext uri="{FF2B5EF4-FFF2-40B4-BE49-F238E27FC236}">
                <a16:creationId xmlns:a16="http://schemas.microsoft.com/office/drawing/2014/main" id="{5EDA03D8-C460-4051-92FA-D1D4F4A64A39}"/>
              </a:ext>
            </a:extLst>
          </p:cNvPr>
          <p:cNvSpPr>
            <a:spLocks noGrp="1"/>
          </p:cNvSpPr>
          <p:nvPr>
            <p:ph idx="1"/>
          </p:nvPr>
        </p:nvSpPr>
        <p:spPr>
          <a:xfrm>
            <a:off x="565608" y="4635317"/>
            <a:ext cx="10850252" cy="1388411"/>
          </a:xfrm>
        </p:spPr>
        <p:txBody>
          <a:bodyPr>
            <a:normAutofit fontScale="92500" lnSpcReduction="20000"/>
          </a:bodyPr>
          <a:lstStyle/>
          <a:p>
            <a:pPr>
              <a:buFont typeface="Arial" panose="020B0604020202020204" pitchFamily="34" charset="0"/>
              <a:buChar char="•"/>
            </a:pPr>
            <a:r>
              <a:rPr lang="en-US" dirty="0"/>
              <a:t>VSTOXX trading patterns negate this because a trader wanting to rollover would trade at 12pm when his positions expire. The 5 second interval trading pattern is inconsistent with this strategy but consistent with the manipulation one.</a:t>
            </a:r>
          </a:p>
          <a:p>
            <a:pPr>
              <a:buFont typeface="Arial" panose="020B0604020202020204" pitchFamily="34" charset="0"/>
              <a:buChar char="•"/>
            </a:pPr>
            <a:r>
              <a:rPr lang="en-US" dirty="0"/>
              <a:t>For a trader looking to rollover their hedge there is nothing special about 11:30 am so this spike does not fit the Hedge Rollover Theory</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8269BE9D-2308-4B23-ABA9-BE4F973CD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0" y="917228"/>
            <a:ext cx="5703218" cy="3569823"/>
          </a:xfrm>
          <a:prstGeom prst="rect">
            <a:avLst/>
          </a:prstGeom>
        </p:spPr>
      </p:pic>
      <p:pic>
        <p:nvPicPr>
          <p:cNvPr id="7" name="Picture 6">
            <a:extLst>
              <a:ext uri="{FF2B5EF4-FFF2-40B4-BE49-F238E27FC236}">
                <a16:creationId xmlns:a16="http://schemas.microsoft.com/office/drawing/2014/main" id="{6B6B2352-E295-4AE6-8D27-81514744A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505" y="1065495"/>
            <a:ext cx="5809439" cy="3485663"/>
          </a:xfrm>
          <a:prstGeom prst="rect">
            <a:avLst/>
          </a:prstGeom>
        </p:spPr>
      </p:pic>
    </p:spTree>
    <p:extLst>
      <p:ext uri="{BB962C8B-B14F-4D97-AF65-F5344CB8AC3E}">
        <p14:creationId xmlns:p14="http://schemas.microsoft.com/office/powerpoint/2010/main" val="187891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418F-CEA6-4953-BB36-1DBBE35D4FCF}"/>
              </a:ext>
            </a:extLst>
          </p:cNvPr>
          <p:cNvSpPr>
            <a:spLocks noGrp="1"/>
          </p:cNvSpPr>
          <p:nvPr>
            <p:ph type="title"/>
          </p:nvPr>
        </p:nvSpPr>
        <p:spPr>
          <a:xfrm>
            <a:off x="1319439" y="36637"/>
            <a:ext cx="9119490" cy="549583"/>
          </a:xfrm>
        </p:spPr>
        <p:txBody>
          <a:bodyPr>
            <a:noAutofit/>
          </a:bodyPr>
          <a:lstStyle/>
          <a:p>
            <a:pPr algn="r"/>
            <a:r>
              <a:rPr lang="en-US" sz="3600" dirty="0"/>
              <a:t>Prices, </a:t>
            </a:r>
            <a:r>
              <a:rPr lang="en-US" sz="4000" dirty="0"/>
              <a:t>Costs</a:t>
            </a:r>
            <a:r>
              <a:rPr lang="en-US" sz="3600" dirty="0"/>
              <a:t> and Mechanics of Manipulation</a:t>
            </a:r>
          </a:p>
        </p:txBody>
      </p:sp>
      <p:pic>
        <p:nvPicPr>
          <p:cNvPr id="9" name="Content Placeholder 8">
            <a:extLst>
              <a:ext uri="{FF2B5EF4-FFF2-40B4-BE49-F238E27FC236}">
                <a16:creationId xmlns:a16="http://schemas.microsoft.com/office/drawing/2014/main" id="{4237B820-D369-4CA3-801B-0E024129AB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1383"/>
            <a:ext cx="6275734" cy="2878704"/>
          </a:xfrm>
        </p:spPr>
      </p:pic>
      <p:pic>
        <p:nvPicPr>
          <p:cNvPr id="11" name="Picture 10">
            <a:extLst>
              <a:ext uri="{FF2B5EF4-FFF2-40B4-BE49-F238E27FC236}">
                <a16:creationId xmlns:a16="http://schemas.microsoft.com/office/drawing/2014/main" id="{1447B6CD-63EB-4C97-9CAE-48F9549C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734" y="1310957"/>
            <a:ext cx="5916266" cy="2799129"/>
          </a:xfrm>
          <a:prstGeom prst="rect">
            <a:avLst/>
          </a:prstGeom>
        </p:spPr>
      </p:pic>
      <p:sp>
        <p:nvSpPr>
          <p:cNvPr id="12" name="TextBox 11">
            <a:extLst>
              <a:ext uri="{FF2B5EF4-FFF2-40B4-BE49-F238E27FC236}">
                <a16:creationId xmlns:a16="http://schemas.microsoft.com/office/drawing/2014/main" id="{AFE19D3F-5066-47E4-9CE0-9F9E1595E4FD}"/>
              </a:ext>
            </a:extLst>
          </p:cNvPr>
          <p:cNvSpPr txBox="1"/>
          <p:nvPr/>
        </p:nvSpPr>
        <p:spPr>
          <a:xfrm>
            <a:off x="216817" y="4179145"/>
            <a:ext cx="12074267" cy="1754326"/>
          </a:xfrm>
          <a:prstGeom prst="rect">
            <a:avLst/>
          </a:prstGeom>
          <a:noFill/>
        </p:spPr>
        <p:txBody>
          <a:bodyPr wrap="none" rtlCol="0">
            <a:spAutoFit/>
          </a:bodyPr>
          <a:lstStyle/>
          <a:p>
            <a:pPr marL="285750" indent="-285750">
              <a:buFont typeface="Arial" panose="020B0604020202020204" pitchFamily="34" charset="0"/>
              <a:buChar char="•"/>
            </a:pPr>
            <a:r>
              <a:rPr lang="en-US" dirty="0"/>
              <a:t>Compare prices at open and previous close to settlement price – prices are adjusted for movement of the underlying index, </a:t>
            </a:r>
          </a:p>
          <a:p>
            <a:r>
              <a:rPr lang="en-US" dirty="0"/>
              <a:t>time decay and overnight changes in volatility</a:t>
            </a:r>
          </a:p>
          <a:p>
            <a:pPr marL="285750" indent="-285750">
              <a:buFont typeface="Arial" panose="020B0604020202020204" pitchFamily="34" charset="0"/>
              <a:buChar char="•"/>
            </a:pPr>
            <a:r>
              <a:rPr lang="en-US" dirty="0"/>
              <a:t>Options sorted by their bid-ask spread right after market opens and pooled across several settlement days</a:t>
            </a:r>
          </a:p>
          <a:p>
            <a:pPr marL="285750" indent="-285750">
              <a:buFont typeface="Arial" panose="020B0604020202020204" pitchFamily="34" charset="0"/>
              <a:buChar char="•"/>
            </a:pPr>
            <a:r>
              <a:rPr lang="en-US" dirty="0"/>
              <a:t>Size of bubble is proportional to the number of observations</a:t>
            </a:r>
          </a:p>
          <a:p>
            <a:pPr marL="285750" indent="-285750">
              <a:buFont typeface="Arial" panose="020B0604020202020204" pitchFamily="34" charset="0"/>
              <a:buChar char="•"/>
            </a:pPr>
            <a:r>
              <a:rPr lang="en-US" dirty="0"/>
              <a:t>Depending on the deviation we see prices cluster around bid or ask </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507094DB-B69E-4508-92E9-F0AB3E97DC1E}"/>
              </a:ext>
            </a:extLst>
          </p:cNvPr>
          <p:cNvSpPr txBox="1"/>
          <p:nvPr/>
        </p:nvSpPr>
        <p:spPr>
          <a:xfrm>
            <a:off x="3703454" y="549583"/>
            <a:ext cx="4785092" cy="523220"/>
          </a:xfrm>
          <a:prstGeom prst="rect">
            <a:avLst/>
          </a:prstGeom>
          <a:noFill/>
        </p:spPr>
        <p:txBody>
          <a:bodyPr wrap="none" rtlCol="0">
            <a:spAutoFit/>
          </a:bodyPr>
          <a:lstStyle/>
          <a:p>
            <a:pPr algn="ctr"/>
            <a:r>
              <a:rPr lang="en-US" sz="2800" dirty="0"/>
              <a:t>Price Movement in SPX Options</a:t>
            </a:r>
          </a:p>
        </p:txBody>
      </p:sp>
    </p:spTree>
    <p:extLst>
      <p:ext uri="{BB962C8B-B14F-4D97-AF65-F5344CB8AC3E}">
        <p14:creationId xmlns:p14="http://schemas.microsoft.com/office/powerpoint/2010/main" val="385468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3192-D12A-42C0-A1CE-13369A64EC76}"/>
              </a:ext>
            </a:extLst>
          </p:cNvPr>
          <p:cNvSpPr>
            <a:spLocks noGrp="1"/>
          </p:cNvSpPr>
          <p:nvPr>
            <p:ph type="title"/>
          </p:nvPr>
        </p:nvSpPr>
        <p:spPr>
          <a:xfrm>
            <a:off x="1285816" y="69787"/>
            <a:ext cx="10058400" cy="1450757"/>
          </a:xfrm>
        </p:spPr>
        <p:txBody>
          <a:bodyPr/>
          <a:lstStyle/>
          <a:p>
            <a:pPr algn="ctr"/>
            <a:r>
              <a:rPr lang="en-US" dirty="0"/>
              <a:t>Deviation in the VIX and its Causes</a:t>
            </a:r>
            <a:br>
              <a:rPr lang="en-US" dirty="0"/>
            </a:br>
            <a:endParaRPr lang="en-US" dirty="0"/>
          </a:p>
        </p:txBody>
      </p:sp>
      <p:sp>
        <p:nvSpPr>
          <p:cNvPr id="3" name="Content Placeholder 2">
            <a:extLst>
              <a:ext uri="{FF2B5EF4-FFF2-40B4-BE49-F238E27FC236}">
                <a16:creationId xmlns:a16="http://schemas.microsoft.com/office/drawing/2014/main" id="{B3E37A28-4304-428D-BF56-3564BAA5A48E}"/>
              </a:ext>
            </a:extLst>
          </p:cNvPr>
          <p:cNvSpPr>
            <a:spLocks noGrp="1"/>
          </p:cNvSpPr>
          <p:nvPr>
            <p:ph idx="1"/>
          </p:nvPr>
        </p:nvSpPr>
        <p:spPr>
          <a:xfrm>
            <a:off x="782425" y="3044859"/>
            <a:ext cx="10344975" cy="3261674"/>
          </a:xfrm>
        </p:spPr>
        <p:txBody>
          <a:bodyPr>
            <a:normAutofit fontScale="85000" lnSpcReduction="20000"/>
          </a:bodyPr>
          <a:lstStyle/>
          <a:p>
            <a:pPr>
              <a:buFont typeface="Arial" panose="020B0604020202020204" pitchFamily="34" charset="0"/>
              <a:buChar char="•"/>
            </a:pPr>
            <a:r>
              <a:rPr lang="en-US" dirty="0"/>
              <a:t> To gauge how movements in SPX options translate into movements in the VIX the authors calculate an </a:t>
            </a:r>
            <a:r>
              <a:rPr lang="en-US" b="1" dirty="0"/>
              <a:t>open benchmark </a:t>
            </a:r>
            <a:r>
              <a:rPr lang="en-US" dirty="0"/>
              <a:t>for the VIX</a:t>
            </a:r>
          </a:p>
          <a:p>
            <a:pPr>
              <a:buFont typeface="Arial" panose="020B0604020202020204" pitchFamily="34" charset="0"/>
              <a:buChar char="•"/>
            </a:pPr>
            <a:r>
              <a:rPr lang="en-US" dirty="0"/>
              <a:t>This benchmark VIX is calculated from the mid-quote SPX options right after the market opens. The benchmark uses the same chain of options used in the VIX settlement to control for changes caused by different strikes being included. </a:t>
            </a:r>
          </a:p>
          <a:p>
            <a:pPr>
              <a:buFont typeface="Arial" panose="020B0604020202020204" pitchFamily="34" charset="0"/>
              <a:buChar char="•"/>
            </a:pPr>
            <a:r>
              <a:rPr lang="en-US" dirty="0"/>
              <a:t>Average absolute value of deviations is 31 basis points per day</a:t>
            </a:r>
          </a:p>
          <a:p>
            <a:pPr>
              <a:buFont typeface="Arial" panose="020B0604020202020204" pitchFamily="34" charset="0"/>
              <a:buChar char="•"/>
            </a:pPr>
            <a:r>
              <a:rPr lang="en-US" dirty="0"/>
              <a:t>Examine deviation caused by each SPX option by calculating VIX using individual option at settlement price and holding all other options at open benchmark level. </a:t>
            </a:r>
          </a:p>
          <a:p>
            <a:pPr>
              <a:buFont typeface="Arial" panose="020B0604020202020204" pitchFamily="34" charset="0"/>
              <a:buChar char="•"/>
            </a:pPr>
            <a:r>
              <a:rPr lang="en-US" dirty="0"/>
              <a:t>Find that in days with large positive deviations 29% of the deviation is caused by close in OTM puts, 22% from deeper OTM puts, 22 % from very deep OTM puts and 28 % from calls</a:t>
            </a:r>
          </a:p>
          <a:p>
            <a:pPr>
              <a:buFont typeface="Arial" panose="020B0604020202020204" pitchFamily="34" charset="0"/>
              <a:buChar char="•"/>
            </a:pPr>
            <a:r>
              <a:rPr lang="en-US" dirty="0"/>
              <a:t>For negative days the numbers are 44%, 24%,10%,23%</a:t>
            </a:r>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41F5765-B081-49D6-BA42-EB753FA9A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944" y="720640"/>
            <a:ext cx="4153113" cy="2324219"/>
          </a:xfrm>
          <a:prstGeom prst="rect">
            <a:avLst/>
          </a:prstGeom>
        </p:spPr>
      </p:pic>
    </p:spTree>
    <p:extLst>
      <p:ext uri="{BB962C8B-B14F-4D97-AF65-F5344CB8AC3E}">
        <p14:creationId xmlns:p14="http://schemas.microsoft.com/office/powerpoint/2010/main" val="12115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FE11-F07A-4876-AAA1-1EB5EA579930}"/>
              </a:ext>
            </a:extLst>
          </p:cNvPr>
          <p:cNvSpPr>
            <a:spLocks noGrp="1"/>
          </p:cNvSpPr>
          <p:nvPr>
            <p:ph type="title"/>
          </p:nvPr>
        </p:nvSpPr>
        <p:spPr>
          <a:xfrm>
            <a:off x="970961" y="188536"/>
            <a:ext cx="9892488" cy="624997"/>
          </a:xfrm>
        </p:spPr>
        <p:txBody>
          <a:bodyPr>
            <a:normAutofit fontScale="90000"/>
          </a:bodyPr>
          <a:lstStyle/>
          <a:p>
            <a:pPr algn="ctr"/>
            <a:r>
              <a:rPr lang="en-US" dirty="0"/>
              <a:t>Are the Distortions Sizable ?</a:t>
            </a:r>
          </a:p>
        </p:txBody>
      </p:sp>
      <p:pic>
        <p:nvPicPr>
          <p:cNvPr id="5" name="Content Placeholder 4">
            <a:extLst>
              <a:ext uri="{FF2B5EF4-FFF2-40B4-BE49-F238E27FC236}">
                <a16:creationId xmlns:a16="http://schemas.microsoft.com/office/drawing/2014/main" id="{33B2316D-C5B6-4361-8083-86EDCB772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152" y="693562"/>
            <a:ext cx="6059324" cy="3405540"/>
          </a:xfrm>
        </p:spPr>
      </p:pic>
      <p:sp>
        <p:nvSpPr>
          <p:cNvPr id="6" name="TextBox 5">
            <a:extLst>
              <a:ext uri="{FF2B5EF4-FFF2-40B4-BE49-F238E27FC236}">
                <a16:creationId xmlns:a16="http://schemas.microsoft.com/office/drawing/2014/main" id="{C9AB5DB4-1CE2-4A7A-B98B-E30F3106605C}"/>
              </a:ext>
            </a:extLst>
          </p:cNvPr>
          <p:cNvSpPr txBox="1"/>
          <p:nvPr/>
        </p:nvSpPr>
        <p:spPr>
          <a:xfrm>
            <a:off x="113122" y="4260916"/>
            <a:ext cx="12087668" cy="2862322"/>
          </a:xfrm>
          <a:prstGeom prst="rect">
            <a:avLst/>
          </a:prstGeom>
          <a:noFill/>
        </p:spPr>
        <p:txBody>
          <a:bodyPr wrap="none" rtlCol="0">
            <a:spAutoFit/>
          </a:bodyPr>
          <a:lstStyle/>
          <a:p>
            <a:pPr marL="285750" indent="-285750">
              <a:buFont typeface="Arial" panose="020B0604020202020204" pitchFamily="34" charset="0"/>
              <a:buChar char="•"/>
            </a:pPr>
            <a:r>
              <a:rPr lang="en-US" dirty="0"/>
              <a:t>Market distortion caused by settlement deviations is calculated by multiplying deviation in the index by the open interest in </a:t>
            </a:r>
          </a:p>
          <a:p>
            <a:r>
              <a:rPr lang="en-US" dirty="0"/>
              <a:t>VIX derivatives at settlement</a:t>
            </a:r>
          </a:p>
          <a:p>
            <a:pPr marL="285750" indent="-285750">
              <a:buFont typeface="Arial" panose="020B0604020202020204" pitchFamily="34" charset="0"/>
              <a:buChar char="•"/>
            </a:pPr>
            <a:r>
              <a:rPr lang="en-US" dirty="0"/>
              <a:t>This calculation is made on Futures and ITM VIX options</a:t>
            </a:r>
          </a:p>
          <a:p>
            <a:pPr marL="285750" indent="-285750">
              <a:buFont typeface="Arial" panose="020B0604020202020204" pitchFamily="34" charset="0"/>
              <a:buChar char="•"/>
            </a:pPr>
            <a:r>
              <a:rPr lang="en-US" dirty="0"/>
              <a:t>Distortion cost from 2008 to 2015 are estimated to be $1.81 billion</a:t>
            </a:r>
          </a:p>
          <a:p>
            <a:pPr marL="285750" indent="-285750">
              <a:buFont typeface="Arial" panose="020B0604020202020204" pitchFamily="34" charset="0"/>
              <a:buChar char="•"/>
            </a:pPr>
            <a:r>
              <a:rPr lang="en-US" dirty="0"/>
              <a:t>Distortions in other volatility indices (Crude oil, Russel 2000 </a:t>
            </a:r>
            <a:r>
              <a:rPr lang="en-US" dirty="0" err="1"/>
              <a:t>ect</a:t>
            </a:r>
            <a:r>
              <a:rPr lang="en-US" dirty="0"/>
              <a:t>.) are estimated at $11.34 million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119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BA9C-AC4E-4EAE-8EC0-E96D1363254A}"/>
              </a:ext>
            </a:extLst>
          </p:cNvPr>
          <p:cNvSpPr>
            <a:spLocks noGrp="1"/>
          </p:cNvSpPr>
          <p:nvPr>
            <p:ph type="title"/>
          </p:nvPr>
        </p:nvSpPr>
        <p:spPr>
          <a:xfrm>
            <a:off x="901202" y="273377"/>
            <a:ext cx="10156439" cy="822960"/>
          </a:xfrm>
        </p:spPr>
        <p:txBody>
          <a:bodyPr/>
          <a:lstStyle/>
          <a:p>
            <a:pPr algn="ctr"/>
            <a:r>
              <a:rPr lang="en-US" dirty="0"/>
              <a:t>Overview</a:t>
            </a:r>
          </a:p>
        </p:txBody>
      </p:sp>
      <p:sp>
        <p:nvSpPr>
          <p:cNvPr id="3" name="Content Placeholder 2">
            <a:extLst>
              <a:ext uri="{FF2B5EF4-FFF2-40B4-BE49-F238E27FC236}">
                <a16:creationId xmlns:a16="http://schemas.microsoft.com/office/drawing/2014/main" id="{1854A556-1800-47F5-9675-A1D0797C39DB}"/>
              </a:ext>
            </a:extLst>
          </p:cNvPr>
          <p:cNvSpPr>
            <a:spLocks noGrp="1"/>
          </p:cNvSpPr>
          <p:nvPr>
            <p:ph idx="1"/>
          </p:nvPr>
        </p:nvSpPr>
        <p:spPr>
          <a:xfrm>
            <a:off x="901202" y="1809946"/>
            <a:ext cx="10058400" cy="3657600"/>
          </a:xfrm>
        </p:spPr>
        <p:txBody>
          <a:bodyPr>
            <a:noAutofit/>
          </a:bodyPr>
          <a:lstStyle/>
          <a:p>
            <a:pPr>
              <a:lnSpc>
                <a:spcPct val="100000"/>
              </a:lnSpc>
              <a:buFont typeface="Arial" panose="020B0604020202020204" pitchFamily="34" charset="0"/>
              <a:buChar char="•"/>
            </a:pPr>
            <a:r>
              <a:rPr lang="en-US" dirty="0"/>
              <a:t>The Chicago Board Options Exchange (CBOE) Volatility Index (VIX) is a widely tracked index that gauges the 30-day implied volatility of the market, often referred to as a market 'fear-gauge’.</a:t>
            </a:r>
          </a:p>
          <a:p>
            <a:pPr>
              <a:lnSpc>
                <a:spcPct val="100000"/>
              </a:lnSpc>
              <a:buFont typeface="Arial" panose="020B0604020202020204" pitchFamily="34" charset="0"/>
              <a:buChar char="•"/>
            </a:pPr>
            <a:r>
              <a:rPr lang="en-US" dirty="0"/>
              <a:t>Every month, a settlement occurs where the value of monthly VIX derivatives is set equal to the VIX value calculated from SPX options.</a:t>
            </a:r>
          </a:p>
          <a:p>
            <a:pPr>
              <a:buFont typeface="Arial" panose="020B0604020202020204" pitchFamily="34" charset="0"/>
              <a:buChar char="•"/>
            </a:pPr>
            <a:r>
              <a:rPr lang="en-US" dirty="0"/>
              <a:t>A manipulator would need to move the prices of these lower-level OTM SPX options at settlement to influence the value of expiring upper-level VIX derivatives.</a:t>
            </a:r>
          </a:p>
          <a:p>
            <a:pPr>
              <a:buFont typeface="Arial" panose="020B0604020202020204" pitchFamily="34" charset="0"/>
              <a:buChar char="•"/>
            </a:pPr>
            <a:r>
              <a:rPr lang="en-US" dirty="0"/>
              <a:t>At the settlement time of the VIX Volatility Index, volume spikes on S&amp;P 500 Index (SPX) options, but only in out-of-the-money options that are used to calculate the VIX, and more so for options with a higher and discontinuous influence on VIX.</a:t>
            </a:r>
          </a:p>
          <a:p>
            <a:pPr>
              <a:buFont typeface="Arial" panose="020B0604020202020204" pitchFamily="34" charset="0"/>
              <a:buChar char="•"/>
            </a:pPr>
            <a:r>
              <a:rPr lang="en-US" dirty="0"/>
              <a:t>Paper will examine alternate explanations for this rise in volume</a:t>
            </a:r>
          </a:p>
          <a:p>
            <a:pPr>
              <a:buFont typeface="Arial" panose="020B0604020202020204" pitchFamily="34" charset="0"/>
              <a:buChar char="•"/>
            </a:pPr>
            <a:r>
              <a:rPr lang="en-US" dirty="0"/>
              <a:t>Finally,  paper will examine prices, costs , and mechanics of manipulation </a:t>
            </a:r>
          </a:p>
        </p:txBody>
      </p:sp>
    </p:spTree>
    <p:extLst>
      <p:ext uri="{BB962C8B-B14F-4D97-AF65-F5344CB8AC3E}">
        <p14:creationId xmlns:p14="http://schemas.microsoft.com/office/powerpoint/2010/main" val="12603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753B-990C-4323-B69D-F124D61D00C5}"/>
              </a:ext>
            </a:extLst>
          </p:cNvPr>
          <p:cNvSpPr>
            <a:spLocks noGrp="1"/>
          </p:cNvSpPr>
          <p:nvPr>
            <p:ph type="title"/>
          </p:nvPr>
        </p:nvSpPr>
        <p:spPr>
          <a:xfrm>
            <a:off x="1066800" y="0"/>
            <a:ext cx="10058400" cy="1450757"/>
          </a:xfrm>
        </p:spPr>
        <p:txBody>
          <a:bodyPr/>
          <a:lstStyle/>
          <a:p>
            <a:pPr algn="ctr"/>
            <a:r>
              <a:rPr lang="en-US" dirty="0"/>
              <a:t>Do Deviations Provide Arbitrage Opportunities?</a:t>
            </a:r>
          </a:p>
        </p:txBody>
      </p:sp>
      <p:pic>
        <p:nvPicPr>
          <p:cNvPr id="5" name="Content Placeholder 4">
            <a:extLst>
              <a:ext uri="{FF2B5EF4-FFF2-40B4-BE49-F238E27FC236}">
                <a16:creationId xmlns:a16="http://schemas.microsoft.com/office/drawing/2014/main" id="{7879C589-AE26-4032-857B-0E2EB4E798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363" y="1496920"/>
            <a:ext cx="6901455" cy="1450757"/>
          </a:xfrm>
        </p:spPr>
      </p:pic>
      <p:sp>
        <p:nvSpPr>
          <p:cNvPr id="6" name="TextBox 5">
            <a:extLst>
              <a:ext uri="{FF2B5EF4-FFF2-40B4-BE49-F238E27FC236}">
                <a16:creationId xmlns:a16="http://schemas.microsoft.com/office/drawing/2014/main" id="{C50771B6-BB80-4F4D-A767-019F833453E7}"/>
              </a:ext>
            </a:extLst>
          </p:cNvPr>
          <p:cNvSpPr txBox="1"/>
          <p:nvPr/>
        </p:nvSpPr>
        <p:spPr>
          <a:xfrm>
            <a:off x="744717" y="3429000"/>
            <a:ext cx="1064286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CBOE reports VIX levels calculated using ask quotes and bid quotes</a:t>
            </a:r>
          </a:p>
          <a:p>
            <a:pPr marL="285750" indent="-285750">
              <a:buFont typeface="Arial" panose="020B0604020202020204" pitchFamily="34" charset="0"/>
              <a:buChar char="•"/>
            </a:pPr>
            <a:r>
              <a:rPr lang="en-US" dirty="0"/>
              <a:t>The average spread from 2008 to 2015 is 1.55 VIX units or 6.8%</a:t>
            </a:r>
          </a:p>
          <a:p>
            <a:pPr marL="285750" indent="-285750">
              <a:buFont typeface="Arial" panose="020B0604020202020204" pitchFamily="34" charset="0"/>
              <a:buChar char="•"/>
            </a:pPr>
            <a:r>
              <a:rPr lang="en-US" dirty="0"/>
              <a:t>As long as deviation is within spread it is not the case the someone can immediately arbitrage away the difference</a:t>
            </a:r>
          </a:p>
          <a:p>
            <a:pPr marL="285750" indent="-285750">
              <a:buFont typeface="Arial" panose="020B0604020202020204" pitchFamily="34" charset="0"/>
              <a:buChar char="•"/>
            </a:pPr>
            <a:r>
              <a:rPr lang="en-US" dirty="0"/>
              <a:t>Large spread of SPX options outside of settlement leaves possibility that large deviations are not corrected</a:t>
            </a:r>
          </a:p>
          <a:p>
            <a:pPr marL="285750" indent="-285750">
              <a:buFont typeface="Arial" panose="020B0604020202020204" pitchFamily="34" charset="0"/>
              <a:buChar char="•"/>
            </a:pPr>
            <a:r>
              <a:rPr lang="en-US" dirty="0"/>
              <a:t>Authors finds that 14% of SPX options settlement prices  fall outside of spread at open and 27% out of this spread at close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958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21C9-1123-4FF0-AC3F-B7337E3F4054}"/>
              </a:ext>
            </a:extLst>
          </p:cNvPr>
          <p:cNvSpPr>
            <a:spLocks noGrp="1"/>
          </p:cNvSpPr>
          <p:nvPr>
            <p:ph type="title"/>
          </p:nvPr>
        </p:nvSpPr>
        <p:spPr/>
        <p:txBody>
          <a:bodyPr>
            <a:normAutofit fontScale="90000"/>
          </a:bodyPr>
          <a:lstStyle/>
          <a:p>
            <a:r>
              <a:rPr lang="en-US" dirty="0"/>
              <a:t>Is cost of Pushing Prices Justified by Benefits</a:t>
            </a:r>
            <a:br>
              <a:rPr lang="en-US" dirty="0"/>
            </a:br>
            <a:endParaRPr lang="en-US" dirty="0"/>
          </a:p>
        </p:txBody>
      </p:sp>
      <p:sp>
        <p:nvSpPr>
          <p:cNvPr id="3" name="Content Placeholder 2">
            <a:extLst>
              <a:ext uri="{FF2B5EF4-FFF2-40B4-BE49-F238E27FC236}">
                <a16:creationId xmlns:a16="http://schemas.microsoft.com/office/drawing/2014/main" id="{9C79B407-8F5C-4B17-8E15-74CD699AD6B7}"/>
              </a:ext>
            </a:extLst>
          </p:cNvPr>
          <p:cNvSpPr>
            <a:spLocks noGrp="1"/>
          </p:cNvSpPr>
          <p:nvPr>
            <p:ph idx="1"/>
          </p:nvPr>
        </p:nvSpPr>
        <p:spPr>
          <a:xfrm>
            <a:off x="1016054" y="3054774"/>
            <a:ext cx="9883061" cy="2893539"/>
          </a:xfrm>
        </p:spPr>
        <p:txBody>
          <a:bodyPr/>
          <a:lstStyle/>
          <a:p>
            <a:pPr>
              <a:buFont typeface="Arial" panose="020B0604020202020204" pitchFamily="34" charset="0"/>
              <a:buChar char="•"/>
            </a:pPr>
            <a:r>
              <a:rPr lang="en-US" dirty="0"/>
              <a:t> For manipulation to be profitable, profits from altering VIX must be greater than costs of altering SPX option prices</a:t>
            </a:r>
          </a:p>
          <a:p>
            <a:pPr>
              <a:buFont typeface="Arial" panose="020B0604020202020204" pitchFamily="34" charset="0"/>
              <a:buChar char="•"/>
            </a:pPr>
            <a:r>
              <a:rPr lang="en-US" dirty="0"/>
              <a:t>Compare Vega exposure of VIX derivative market to Vega exposure of settlement time SPX derivative market</a:t>
            </a:r>
          </a:p>
          <a:p>
            <a:pPr>
              <a:buFont typeface="Arial" panose="020B0604020202020204" pitchFamily="34" charset="0"/>
              <a:buChar char="•"/>
            </a:pPr>
            <a:r>
              <a:rPr lang="en-US" dirty="0"/>
              <a:t>Upper level market is 13 times the SPX volume at settlement in terms of Vega exposure </a:t>
            </a:r>
          </a:p>
          <a:p>
            <a:pPr>
              <a:buFont typeface="Arial" panose="020B0604020202020204" pitchFamily="34" charset="0"/>
              <a:buChar char="•"/>
            </a:pPr>
            <a:r>
              <a:rPr lang="en-US" dirty="0"/>
              <a:t>This indicates that manipulation is feasible for a trader that holds sizable fraction of upper-level market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22532ED-18DA-46C8-B08E-05D6E6FC8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731" y="1262028"/>
            <a:ext cx="8967709" cy="1760676"/>
          </a:xfrm>
          <a:prstGeom prst="rect">
            <a:avLst/>
          </a:prstGeom>
        </p:spPr>
      </p:pic>
    </p:spTree>
    <p:extLst>
      <p:ext uri="{BB962C8B-B14F-4D97-AF65-F5344CB8AC3E}">
        <p14:creationId xmlns:p14="http://schemas.microsoft.com/office/powerpoint/2010/main" val="366706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9AD8-F867-415F-AC85-5DAC6BCD5306}"/>
              </a:ext>
            </a:extLst>
          </p:cNvPr>
          <p:cNvSpPr>
            <a:spLocks noGrp="1"/>
          </p:cNvSpPr>
          <p:nvPr>
            <p:ph type="title"/>
          </p:nvPr>
        </p:nvSpPr>
        <p:spPr/>
        <p:txBody>
          <a:bodyPr/>
          <a:lstStyle/>
          <a:p>
            <a:pPr algn="ctr"/>
            <a:r>
              <a:rPr lang="en-US" dirty="0"/>
              <a:t>How are Prices Pushed?</a:t>
            </a:r>
            <a:br>
              <a:rPr lang="en-US" dirty="0"/>
            </a:br>
            <a:endParaRPr lang="en-US" dirty="0"/>
          </a:p>
        </p:txBody>
      </p:sp>
      <p:pic>
        <p:nvPicPr>
          <p:cNvPr id="5" name="Content Placeholder 4">
            <a:extLst>
              <a:ext uri="{FF2B5EF4-FFF2-40B4-BE49-F238E27FC236}">
                <a16:creationId xmlns:a16="http://schemas.microsoft.com/office/drawing/2014/main" id="{A0A7FA21-63B4-4773-BD8F-1723434F0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36" y="1145161"/>
            <a:ext cx="4670653" cy="2842380"/>
          </a:xfrm>
        </p:spPr>
      </p:pic>
      <p:sp>
        <p:nvSpPr>
          <p:cNvPr id="6" name="TextBox 5">
            <a:extLst>
              <a:ext uri="{FF2B5EF4-FFF2-40B4-BE49-F238E27FC236}">
                <a16:creationId xmlns:a16="http://schemas.microsoft.com/office/drawing/2014/main" id="{37378F80-22B7-41ED-9C22-B5A9BFBC33F8}"/>
              </a:ext>
            </a:extLst>
          </p:cNvPr>
          <p:cNvSpPr txBox="1"/>
          <p:nvPr/>
        </p:nvSpPr>
        <p:spPr>
          <a:xfrm>
            <a:off x="348792" y="4138367"/>
            <a:ext cx="1080688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Graphs shows evolution of OTM put prices during settlement</a:t>
            </a:r>
          </a:p>
          <a:p>
            <a:pPr marL="285750" indent="-285750">
              <a:buFont typeface="Arial" panose="020B0604020202020204" pitchFamily="34" charset="0"/>
              <a:buChar char="•"/>
            </a:pPr>
            <a:r>
              <a:rPr lang="en-US" dirty="0"/>
              <a:t>This movement is inline with aggressive buy orders moving the price up</a:t>
            </a:r>
          </a:p>
          <a:p>
            <a:pPr marL="285750" indent="-285750">
              <a:buFont typeface="Arial" panose="020B0604020202020204" pitchFamily="34" charset="0"/>
              <a:buChar char="•"/>
            </a:pPr>
            <a:r>
              <a:rPr lang="en-US" dirty="0"/>
              <a:t>The table reports the differences between the average option prices for each two consecutive time periods price(t-1) price(t)</a:t>
            </a:r>
          </a:p>
          <a:p>
            <a:pPr marL="285750" indent="-285750">
              <a:buFont typeface="Arial" panose="020B0604020202020204" pitchFamily="34" charset="0"/>
              <a:buChar char="•"/>
            </a:pPr>
            <a:r>
              <a:rPr lang="en-US" dirty="0"/>
              <a:t>Aggressive buying can be seen in the bid ask spread as well – at pre-open settlement days we often have negative spreads indicating bid orders exceeding the ask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B8A7A6B4-60DC-43E7-A2E6-17FA9C58F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768" y="1011981"/>
            <a:ext cx="5696104" cy="3268130"/>
          </a:xfrm>
          <a:prstGeom prst="rect">
            <a:avLst/>
          </a:prstGeom>
        </p:spPr>
      </p:pic>
    </p:spTree>
    <p:extLst>
      <p:ext uri="{BB962C8B-B14F-4D97-AF65-F5344CB8AC3E}">
        <p14:creationId xmlns:p14="http://schemas.microsoft.com/office/powerpoint/2010/main" val="14372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394B-5B12-4580-9D94-0503B580A1E4}"/>
              </a:ext>
            </a:extLst>
          </p:cNvPr>
          <p:cNvSpPr>
            <a:spLocks noGrp="1"/>
          </p:cNvSpPr>
          <p:nvPr>
            <p:ph type="title"/>
          </p:nvPr>
        </p:nvSpPr>
        <p:spPr>
          <a:xfrm>
            <a:off x="669303" y="102787"/>
            <a:ext cx="9817074" cy="748454"/>
          </a:xfrm>
        </p:spPr>
        <p:txBody>
          <a:bodyPr/>
          <a:lstStyle/>
          <a:p>
            <a:pPr algn="ctr"/>
            <a:r>
              <a:rPr lang="en-US" dirty="0"/>
              <a:t>Conclusion </a:t>
            </a:r>
          </a:p>
        </p:txBody>
      </p:sp>
      <p:sp>
        <p:nvSpPr>
          <p:cNvPr id="3" name="Content Placeholder 2">
            <a:extLst>
              <a:ext uri="{FF2B5EF4-FFF2-40B4-BE49-F238E27FC236}">
                <a16:creationId xmlns:a16="http://schemas.microsoft.com/office/drawing/2014/main" id="{ECDD1E8C-1B97-48AB-8EDA-613F9041D36A}"/>
              </a:ext>
            </a:extLst>
          </p:cNvPr>
          <p:cNvSpPr>
            <a:spLocks noGrp="1"/>
          </p:cNvSpPr>
          <p:nvPr>
            <p:ph idx="1"/>
          </p:nvPr>
        </p:nvSpPr>
        <p:spPr>
          <a:xfrm>
            <a:off x="548640" y="1760892"/>
            <a:ext cx="10058400" cy="4023360"/>
          </a:xfrm>
        </p:spPr>
        <p:txBody>
          <a:bodyPr/>
          <a:lstStyle/>
          <a:p>
            <a:pPr>
              <a:buFont typeface="Arial" panose="020B0604020202020204" pitchFamily="34" charset="0"/>
              <a:buChar char="•"/>
            </a:pPr>
            <a:r>
              <a:rPr lang="en-US" dirty="0"/>
              <a:t>Not only is it possible to alter the VIX settlement, but volume and price patterns are consistent with the hypothesis that this is actively happening</a:t>
            </a:r>
          </a:p>
          <a:p>
            <a:pPr>
              <a:buFont typeface="Arial" panose="020B0604020202020204" pitchFamily="34" charset="0"/>
              <a:buChar char="•"/>
            </a:pPr>
            <a:r>
              <a:rPr lang="en-US" dirty="0"/>
              <a:t>Alternative explanations or these patterns are investigated but do not fit the data as well as the manipulation hypothesis </a:t>
            </a:r>
          </a:p>
          <a:p>
            <a:pPr>
              <a:buFont typeface="Arial" panose="020B0604020202020204" pitchFamily="34" charset="0"/>
              <a:buChar char="•"/>
            </a:pPr>
            <a:r>
              <a:rPr lang="en-US" dirty="0"/>
              <a:t>Encouraged transparency in trading can counteract increasing complexity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4496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FDEA-BD75-4376-823F-2D1AC582702F}"/>
              </a:ext>
            </a:extLst>
          </p:cNvPr>
          <p:cNvSpPr>
            <a:spLocks noGrp="1"/>
          </p:cNvSpPr>
          <p:nvPr>
            <p:ph type="title"/>
          </p:nvPr>
        </p:nvSpPr>
        <p:spPr/>
        <p:txBody>
          <a:bodyPr/>
          <a:lstStyle/>
          <a:p>
            <a:pPr algn="ctr"/>
            <a:r>
              <a:rPr lang="en-US" dirty="0"/>
              <a:t>My Thoughts </a:t>
            </a:r>
          </a:p>
        </p:txBody>
      </p:sp>
      <p:sp>
        <p:nvSpPr>
          <p:cNvPr id="3" name="Content Placeholder 2">
            <a:extLst>
              <a:ext uri="{FF2B5EF4-FFF2-40B4-BE49-F238E27FC236}">
                <a16:creationId xmlns:a16="http://schemas.microsoft.com/office/drawing/2014/main" id="{6FAAC229-3A81-4ED7-85AA-E1B7B82E2C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2233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17A0-7893-4450-B151-553382403C10}"/>
              </a:ext>
            </a:extLst>
          </p:cNvPr>
          <p:cNvSpPr>
            <a:spLocks noGrp="1"/>
          </p:cNvSpPr>
          <p:nvPr>
            <p:ph type="title"/>
          </p:nvPr>
        </p:nvSpPr>
        <p:spPr>
          <a:xfrm>
            <a:off x="1066800" y="240452"/>
            <a:ext cx="10058400" cy="748454"/>
          </a:xfrm>
        </p:spPr>
        <p:txBody>
          <a:bodyPr>
            <a:normAutofit/>
          </a:bodyPr>
          <a:lstStyle/>
          <a:p>
            <a:pPr algn="ctr"/>
            <a:r>
              <a:rPr lang="en-US" dirty="0"/>
              <a:t>VIX Mechanics</a:t>
            </a:r>
          </a:p>
        </p:txBody>
      </p:sp>
      <p:sp>
        <p:nvSpPr>
          <p:cNvPr id="3" name="Content Placeholder 2">
            <a:extLst>
              <a:ext uri="{FF2B5EF4-FFF2-40B4-BE49-F238E27FC236}">
                <a16:creationId xmlns:a16="http://schemas.microsoft.com/office/drawing/2014/main" id="{7042F14E-AAE3-47EC-90E8-E9EC164FA1B8}"/>
              </a:ext>
            </a:extLst>
          </p:cNvPr>
          <p:cNvSpPr>
            <a:spLocks noGrp="1"/>
          </p:cNvSpPr>
          <p:nvPr>
            <p:ph idx="1"/>
          </p:nvPr>
        </p:nvSpPr>
        <p:spPr>
          <a:xfrm>
            <a:off x="1097280" y="1055803"/>
            <a:ext cx="10058400" cy="4600280"/>
          </a:xfrm>
        </p:spPr>
        <p:txBody>
          <a:bodyPr/>
          <a:lstStyle/>
          <a:p>
            <a:pPr>
              <a:buFont typeface="Arial" panose="020B0604020202020204" pitchFamily="34" charset="0"/>
              <a:buChar char="•"/>
            </a:pPr>
            <a:r>
              <a:rPr lang="en-US" dirty="0"/>
              <a:t> </a:t>
            </a:r>
            <a:r>
              <a:rPr lang="en-US" dirty="0" err="1"/>
              <a:t>Vix</a:t>
            </a:r>
            <a:r>
              <a:rPr lang="en-US" dirty="0"/>
              <a:t> uses premium investors are willing to pay for calls and puts at various strike prices to gauge the volatility of the market</a:t>
            </a:r>
          </a:p>
          <a:p>
            <a:pPr>
              <a:buFont typeface="Arial" panose="020B0604020202020204" pitchFamily="34" charset="0"/>
              <a:buChar char="•"/>
            </a:pPr>
            <a:r>
              <a:rPr lang="en-US" dirty="0"/>
              <a:t> Because of the use of and interest in the VIX, the index is updated every 15 seconds</a:t>
            </a:r>
          </a:p>
          <a:p>
            <a:pPr>
              <a:buFont typeface="Arial" panose="020B0604020202020204" pitchFamily="34" charset="0"/>
              <a:buChar char="•"/>
            </a:pPr>
            <a:r>
              <a:rPr lang="en-US" dirty="0"/>
              <a:t> Settlement of VIX derivatives is done on the 3</a:t>
            </a:r>
            <a:r>
              <a:rPr lang="en-US" baseline="30000" dirty="0"/>
              <a:t>rd</a:t>
            </a:r>
            <a:r>
              <a:rPr lang="en-US" dirty="0"/>
              <a:t> or 4</a:t>
            </a:r>
            <a:r>
              <a:rPr lang="en-US" baseline="30000" dirty="0"/>
              <a:t>th</a:t>
            </a:r>
            <a:r>
              <a:rPr lang="en-US" dirty="0"/>
              <a:t> Wednesday every month</a:t>
            </a:r>
          </a:p>
          <a:p>
            <a:pPr>
              <a:buFont typeface="Arial" panose="020B0604020202020204" pitchFamily="34" charset="0"/>
              <a:buChar char="•"/>
            </a:pPr>
            <a:r>
              <a:rPr lang="en-US" dirty="0"/>
              <a:t> Settlement value is calculated using auction clearing SPX option prices.</a:t>
            </a:r>
          </a:p>
          <a:p>
            <a:pPr>
              <a:buFont typeface="Arial" panose="020B0604020202020204" pitchFamily="34" charset="0"/>
              <a:buChar char="•"/>
            </a:pPr>
            <a:r>
              <a:rPr lang="en-US" dirty="0"/>
              <a:t> This is done during an auction called the Special Opening Quotation (SOQ) – to be included in  this auction orders must be submitted prior to market open</a:t>
            </a:r>
          </a:p>
          <a:p>
            <a:pPr>
              <a:buFont typeface="Arial" panose="020B0604020202020204" pitchFamily="34" charset="0"/>
              <a:buChar char="•"/>
            </a:pPr>
            <a:r>
              <a:rPr lang="en-US" dirty="0"/>
              <a:t>Starting at 7:30 CST best bid and ask can be seen by market participants</a:t>
            </a:r>
          </a:p>
          <a:p>
            <a:pPr>
              <a:buFont typeface="Arial" panose="020B0604020202020204" pitchFamily="34" charset="0"/>
              <a:buChar char="•"/>
            </a:pPr>
            <a:r>
              <a:rPr lang="en-US" dirty="0"/>
              <a:t>Between 8:15  and 8:30 am orders related to VIX cannot be submitted (Strategy Orders)</a:t>
            </a:r>
          </a:p>
          <a:p>
            <a:pPr>
              <a:buFont typeface="Arial" panose="020B0604020202020204" pitchFamily="34" charset="0"/>
              <a:buChar char="•"/>
            </a:pPr>
            <a:r>
              <a:rPr lang="en-US" dirty="0"/>
              <a:t>Only options  that expire in exactly 30 days are used for VIX settlement calculations</a:t>
            </a:r>
          </a:p>
          <a:p>
            <a:pPr>
              <a:buFont typeface="Arial" panose="020B0604020202020204" pitchFamily="34" charset="0"/>
              <a:buChar char="•"/>
            </a:pPr>
            <a:r>
              <a:rPr lang="en-US" dirty="0"/>
              <a:t> No ITM options used in calculation – all OTM options used as long as option is not 0 bid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66036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1685-1E2B-4316-8779-FE8CF51CFAFB}"/>
              </a:ext>
            </a:extLst>
          </p:cNvPr>
          <p:cNvSpPr>
            <a:spLocks noGrp="1"/>
          </p:cNvSpPr>
          <p:nvPr>
            <p:ph type="title"/>
          </p:nvPr>
        </p:nvSpPr>
        <p:spPr/>
        <p:txBody>
          <a:bodyPr>
            <a:normAutofit/>
          </a:bodyPr>
          <a:lstStyle/>
          <a:p>
            <a:pPr algn="ctr"/>
            <a:r>
              <a:rPr lang="en-US" dirty="0"/>
              <a:t>Characteristics of VIX that May Make Manipulation Possible</a:t>
            </a:r>
          </a:p>
        </p:txBody>
      </p:sp>
      <p:sp>
        <p:nvSpPr>
          <p:cNvPr id="3" name="Content Placeholder 2">
            <a:extLst>
              <a:ext uri="{FF2B5EF4-FFF2-40B4-BE49-F238E27FC236}">
                <a16:creationId xmlns:a16="http://schemas.microsoft.com/office/drawing/2014/main" id="{DFC4C5D2-10D0-4EE6-98C1-0A749D44C600}"/>
              </a:ext>
            </a:extLst>
          </p:cNvPr>
          <p:cNvSpPr>
            <a:spLocks noGrp="1"/>
          </p:cNvSpPr>
          <p:nvPr>
            <p:ph idx="1"/>
          </p:nvPr>
        </p:nvSpPr>
        <p:spPr>
          <a:xfrm>
            <a:off x="791853" y="3016576"/>
            <a:ext cx="10363827" cy="2852517"/>
          </a:xfrm>
        </p:spPr>
        <p:txBody>
          <a:bodyPr>
            <a:normAutofit/>
          </a:bodyPr>
          <a:lstStyle/>
          <a:p>
            <a:pPr>
              <a:buFont typeface="Arial" panose="020B0604020202020204" pitchFamily="34" charset="0"/>
              <a:buChar char="•"/>
            </a:pPr>
            <a:r>
              <a:rPr lang="en-US" dirty="0"/>
              <a:t>Upper level derivative market is large and liquid – lower level SPX options are often illiquid </a:t>
            </a:r>
          </a:p>
          <a:p>
            <a:pPr>
              <a:buFont typeface="Arial" panose="020B0604020202020204" pitchFamily="34" charset="0"/>
              <a:buChar char="•"/>
            </a:pPr>
            <a:r>
              <a:rPr lang="en-US" dirty="0"/>
              <a:t>Inclusion of the illiquid derivatives can lead to unnecessary variation in the VIX</a:t>
            </a:r>
          </a:p>
          <a:p>
            <a:pPr>
              <a:buFont typeface="Arial" panose="020B0604020202020204" pitchFamily="34" charset="0"/>
              <a:buChar char="•"/>
            </a:pPr>
            <a:r>
              <a:rPr lang="en-US" dirty="0"/>
              <a:t>VIX derivatives are cash settled so positions can be cashed out at prices that are deviated from true value . This is opposed to physical delivery where one has to take possession of asset with an inflated value</a:t>
            </a:r>
          </a:p>
          <a:p>
            <a:pPr>
              <a:buFont typeface="Arial" panose="020B0604020202020204" pitchFamily="34" charset="0"/>
              <a:buChar char="•"/>
            </a:pPr>
            <a:r>
              <a:rPr lang="en-US" dirty="0"/>
              <a:t>Pre open auction makes altering the VIX settlement value possible by changing auction clearing price of lower level SPX options</a:t>
            </a:r>
          </a:p>
          <a:p>
            <a:pPr>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E310B1F-4C1C-4969-B215-C04210AB86A6}"/>
              </a:ext>
            </a:extLst>
          </p:cNvPr>
          <p:cNvSpPr txBox="1"/>
          <p:nvPr/>
        </p:nvSpPr>
        <p:spPr>
          <a:xfrm>
            <a:off x="707012" y="1737360"/>
            <a:ext cx="10199802" cy="923330"/>
          </a:xfrm>
          <a:prstGeom prst="rect">
            <a:avLst/>
          </a:prstGeom>
          <a:noFill/>
        </p:spPr>
        <p:txBody>
          <a:bodyPr wrap="square" rtlCol="0">
            <a:spAutoFit/>
          </a:bodyPr>
          <a:lstStyle/>
          <a:p>
            <a:pPr algn="ctr"/>
            <a:r>
              <a:rPr lang="en-US" dirty="0"/>
              <a:t>TERMINOLOGY </a:t>
            </a:r>
          </a:p>
          <a:p>
            <a:pPr algn="ctr"/>
            <a:r>
              <a:rPr lang="en-US" dirty="0"/>
              <a:t>Lower Level -SPX options used to calculate VIX settlement value</a:t>
            </a:r>
          </a:p>
          <a:p>
            <a:pPr algn="ctr"/>
            <a:r>
              <a:rPr lang="en-US" dirty="0"/>
              <a:t>Upper Level  -VIX index and products calculated using SPX options</a:t>
            </a:r>
          </a:p>
        </p:txBody>
      </p:sp>
    </p:spTree>
    <p:extLst>
      <p:ext uri="{BB962C8B-B14F-4D97-AF65-F5344CB8AC3E}">
        <p14:creationId xmlns:p14="http://schemas.microsoft.com/office/powerpoint/2010/main" val="165133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7AF1-5111-4A05-A234-16EACC7E4C2D}"/>
              </a:ext>
            </a:extLst>
          </p:cNvPr>
          <p:cNvSpPr>
            <a:spLocks noGrp="1"/>
          </p:cNvSpPr>
          <p:nvPr>
            <p:ph type="title"/>
          </p:nvPr>
        </p:nvSpPr>
        <p:spPr/>
        <p:txBody>
          <a:bodyPr/>
          <a:lstStyle/>
          <a:p>
            <a:pPr algn="ctr"/>
            <a:r>
              <a:rPr lang="en-US" dirty="0"/>
              <a:t>Steps to manipulate the VIX</a:t>
            </a:r>
          </a:p>
        </p:txBody>
      </p:sp>
      <p:sp>
        <p:nvSpPr>
          <p:cNvPr id="3" name="Content Placeholder 2">
            <a:extLst>
              <a:ext uri="{FF2B5EF4-FFF2-40B4-BE49-F238E27FC236}">
                <a16:creationId xmlns:a16="http://schemas.microsoft.com/office/drawing/2014/main" id="{C8ECD695-5E8D-4F4D-9C1D-19D53332E483}"/>
              </a:ext>
            </a:extLst>
          </p:cNvPr>
          <p:cNvSpPr>
            <a:spLocks noGrp="1"/>
          </p:cNvSpPr>
          <p:nvPr>
            <p:ph idx="1"/>
          </p:nvPr>
        </p:nvSpPr>
        <p:spPr/>
        <p:txBody>
          <a:bodyPr/>
          <a:lstStyle/>
          <a:p>
            <a:r>
              <a:rPr lang="en-US" dirty="0"/>
              <a:t>1) Open long (short) position in the VIX derivatives prior to settlement</a:t>
            </a:r>
          </a:p>
          <a:p>
            <a:endParaRPr lang="en-US" dirty="0"/>
          </a:p>
          <a:p>
            <a:r>
              <a:rPr lang="en-US" dirty="0"/>
              <a:t>2) Submit aggressive buy (sell) orders in the lower level market for SPX options that are used in VIX settlement calculation. The variance in the SPX option market will translate into variance in the VIX settlement calculation.</a:t>
            </a:r>
          </a:p>
          <a:p>
            <a:endParaRPr lang="en-US" dirty="0"/>
          </a:p>
          <a:p>
            <a:r>
              <a:rPr lang="en-US" dirty="0"/>
              <a:t>3) Close out VIX derivatives at a higher price due to change caused in VIX settlement price</a:t>
            </a:r>
          </a:p>
          <a:p>
            <a:endParaRPr lang="en-US" dirty="0"/>
          </a:p>
        </p:txBody>
      </p:sp>
    </p:spTree>
    <p:extLst>
      <p:ext uri="{BB962C8B-B14F-4D97-AF65-F5344CB8AC3E}">
        <p14:creationId xmlns:p14="http://schemas.microsoft.com/office/powerpoint/2010/main" val="197247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697D-EEC8-4844-B5C9-F1727294DA58}"/>
              </a:ext>
            </a:extLst>
          </p:cNvPr>
          <p:cNvSpPr>
            <a:spLocks noGrp="1"/>
          </p:cNvSpPr>
          <p:nvPr>
            <p:ph type="title"/>
          </p:nvPr>
        </p:nvSpPr>
        <p:spPr>
          <a:xfrm>
            <a:off x="1168924" y="1046375"/>
            <a:ext cx="9986756" cy="690985"/>
          </a:xfrm>
        </p:spPr>
        <p:txBody>
          <a:bodyPr>
            <a:normAutofit fontScale="90000"/>
          </a:bodyPr>
          <a:lstStyle/>
          <a:p>
            <a:pPr algn="ctr"/>
            <a:r>
              <a:rPr lang="en-US" dirty="0"/>
              <a:t>VIX FORMULA </a:t>
            </a:r>
          </a:p>
        </p:txBody>
      </p:sp>
      <p:pic>
        <p:nvPicPr>
          <p:cNvPr id="6" name="Content Placeholder 5">
            <a:extLst>
              <a:ext uri="{FF2B5EF4-FFF2-40B4-BE49-F238E27FC236}">
                <a16:creationId xmlns:a16="http://schemas.microsoft.com/office/drawing/2014/main" id="{74AE454A-521D-440D-98FD-38BE9AF0F8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8422" y="1973303"/>
            <a:ext cx="7056966" cy="1455697"/>
          </a:xfrm>
        </p:spPr>
      </p:pic>
      <p:sp>
        <p:nvSpPr>
          <p:cNvPr id="4" name="TextBox 3">
            <a:extLst>
              <a:ext uri="{FF2B5EF4-FFF2-40B4-BE49-F238E27FC236}">
                <a16:creationId xmlns:a16="http://schemas.microsoft.com/office/drawing/2014/main" id="{C5298941-65B6-4BA1-B509-960F4D098E00}"/>
              </a:ext>
            </a:extLst>
          </p:cNvPr>
          <p:cNvSpPr txBox="1"/>
          <p:nvPr/>
        </p:nvSpPr>
        <p:spPr>
          <a:xfrm>
            <a:off x="641023" y="3799001"/>
            <a:ext cx="4374036" cy="1477328"/>
          </a:xfrm>
          <a:prstGeom prst="rect">
            <a:avLst/>
          </a:prstGeom>
          <a:noFill/>
        </p:spPr>
        <p:txBody>
          <a:bodyPr wrap="square" rtlCol="0">
            <a:spAutoFit/>
          </a:bodyPr>
          <a:lstStyle/>
          <a:p>
            <a:r>
              <a:rPr lang="en-US" dirty="0"/>
              <a:t>T = time to expiration			</a:t>
            </a:r>
          </a:p>
          <a:p>
            <a:endParaRPr lang="en-US" dirty="0"/>
          </a:p>
          <a:p>
            <a:r>
              <a:rPr lang="en-US" dirty="0"/>
              <a:t>R = risk-free interest rate</a:t>
            </a:r>
          </a:p>
          <a:p>
            <a:endParaRPr lang="en-US" dirty="0"/>
          </a:p>
          <a:p>
            <a:r>
              <a:rPr lang="en-US" dirty="0"/>
              <a:t>Ki =the strike price for the </a:t>
            </a:r>
            <a:r>
              <a:rPr lang="en-US" dirty="0" err="1"/>
              <a:t>ith</a:t>
            </a:r>
            <a:r>
              <a:rPr lang="en-US" dirty="0"/>
              <a:t> OTM option</a:t>
            </a:r>
          </a:p>
        </p:txBody>
      </p:sp>
      <p:sp>
        <p:nvSpPr>
          <p:cNvPr id="8" name="TextBox 7">
            <a:extLst>
              <a:ext uri="{FF2B5EF4-FFF2-40B4-BE49-F238E27FC236}">
                <a16:creationId xmlns:a16="http://schemas.microsoft.com/office/drawing/2014/main" id="{B731379F-EADF-4DBA-986B-97A38AE24FFC}"/>
              </a:ext>
            </a:extLst>
          </p:cNvPr>
          <p:cNvSpPr txBox="1"/>
          <p:nvPr/>
        </p:nvSpPr>
        <p:spPr>
          <a:xfrm>
            <a:off x="5109328" y="3664943"/>
            <a:ext cx="6730738" cy="2862322"/>
          </a:xfrm>
          <a:prstGeom prst="rect">
            <a:avLst/>
          </a:prstGeom>
          <a:noFill/>
        </p:spPr>
        <p:txBody>
          <a:bodyPr wrap="square" rtlCol="0">
            <a:spAutoFit/>
          </a:bodyPr>
          <a:lstStyle/>
          <a:p>
            <a:r>
              <a:rPr lang="en-US" dirty="0"/>
              <a:t>Q(Ki) = price of that option</a:t>
            </a:r>
          </a:p>
          <a:p>
            <a:endParaRPr lang="en-US" dirty="0"/>
          </a:p>
          <a:p>
            <a:r>
              <a:rPr lang="en-US" dirty="0"/>
              <a:t>∆Ki = average distance between the strike price of the </a:t>
            </a:r>
            <a:r>
              <a:rPr lang="en-US" dirty="0" err="1"/>
              <a:t>ith</a:t>
            </a:r>
            <a:r>
              <a:rPr lang="en-US" dirty="0"/>
              <a:t> OTM option and the strike prices above and below option i</a:t>
            </a:r>
          </a:p>
          <a:p>
            <a:endParaRPr lang="en-US" dirty="0"/>
          </a:p>
          <a:p>
            <a:r>
              <a:rPr lang="en-US" dirty="0"/>
              <a:t>F = forward index level = Strike Price + e^(RT) x (Call Price - Put Price) where Strike price has  smallest abs(Call price – Put price) </a:t>
            </a:r>
          </a:p>
          <a:p>
            <a:endParaRPr lang="en-US" dirty="0"/>
          </a:p>
          <a:p>
            <a:r>
              <a:rPr lang="en-US" dirty="0"/>
              <a:t>K0 =  first strike price below forward index level</a:t>
            </a:r>
          </a:p>
          <a:p>
            <a:endParaRPr lang="en-US" dirty="0"/>
          </a:p>
        </p:txBody>
      </p:sp>
    </p:spTree>
    <p:extLst>
      <p:ext uri="{BB962C8B-B14F-4D97-AF65-F5344CB8AC3E}">
        <p14:creationId xmlns:p14="http://schemas.microsoft.com/office/powerpoint/2010/main" val="312534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7AF6-E144-4BF0-A25A-150A5229B3D8}"/>
              </a:ext>
            </a:extLst>
          </p:cNvPr>
          <p:cNvSpPr>
            <a:spLocks noGrp="1"/>
          </p:cNvSpPr>
          <p:nvPr>
            <p:ph type="title"/>
          </p:nvPr>
        </p:nvSpPr>
        <p:spPr>
          <a:xfrm>
            <a:off x="1097280" y="286604"/>
            <a:ext cx="10058400" cy="778626"/>
          </a:xfrm>
        </p:spPr>
        <p:txBody>
          <a:bodyPr/>
          <a:lstStyle/>
          <a:p>
            <a:pPr algn="ctr"/>
            <a:r>
              <a:rPr lang="en-US" dirty="0"/>
              <a:t>Testable Predictions</a:t>
            </a:r>
          </a:p>
        </p:txBody>
      </p:sp>
      <p:sp>
        <p:nvSpPr>
          <p:cNvPr id="3" name="Content Placeholder 2">
            <a:extLst>
              <a:ext uri="{FF2B5EF4-FFF2-40B4-BE49-F238E27FC236}">
                <a16:creationId xmlns:a16="http://schemas.microsoft.com/office/drawing/2014/main" id="{3BBB73FB-135C-4E8B-BAF6-5A6A19E07FB7}"/>
              </a:ext>
            </a:extLst>
          </p:cNvPr>
          <p:cNvSpPr>
            <a:spLocks noGrp="1"/>
          </p:cNvSpPr>
          <p:nvPr>
            <p:ph idx="1"/>
          </p:nvPr>
        </p:nvSpPr>
        <p:spPr>
          <a:xfrm>
            <a:off x="725864" y="1791092"/>
            <a:ext cx="10429816" cy="4078001"/>
          </a:xfrm>
        </p:spPr>
        <p:txBody>
          <a:bodyPr>
            <a:normAutofit lnSpcReduction="10000"/>
          </a:bodyPr>
          <a:lstStyle/>
          <a:p>
            <a:pPr>
              <a:buFont typeface="Arial" panose="020B0604020202020204" pitchFamily="34" charset="0"/>
              <a:buChar char="•"/>
            </a:pPr>
            <a:r>
              <a:rPr lang="en-US" dirty="0"/>
              <a:t>Volume spikes in the SPX options will be examined at the VIX settlement.</a:t>
            </a:r>
          </a:p>
          <a:p>
            <a:pPr>
              <a:buFont typeface="Arial" panose="020B0604020202020204" pitchFamily="34" charset="0"/>
              <a:buChar char="•"/>
            </a:pPr>
            <a:r>
              <a:rPr lang="en-US" dirty="0"/>
              <a:t>This activity will be compared to non settlement times and similar options with no upper-level derivatives</a:t>
            </a:r>
          </a:p>
          <a:p>
            <a:pPr>
              <a:buFont typeface="Arial" panose="020B0604020202020204" pitchFamily="34" charset="0"/>
              <a:buChar char="•"/>
            </a:pPr>
            <a:r>
              <a:rPr lang="en-US" dirty="0"/>
              <a:t>SPX OTM options used in settlement calculation will be compared to SPX ITM options not used in settlement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Will check if volume and relative price deviations increase as put options become more OTM</a:t>
            </a:r>
          </a:p>
          <a:p>
            <a:pPr>
              <a:buFont typeface="Arial" panose="020B0604020202020204" pitchFamily="34" charset="0"/>
              <a:buChar char="•"/>
            </a:pPr>
            <a:r>
              <a:rPr lang="en-US" dirty="0"/>
              <a:t> Will check if trading increases around ∆Ki thresholds </a:t>
            </a:r>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686BF86-67B0-4467-8091-D75879542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313" y="3429000"/>
            <a:ext cx="5329978" cy="1099457"/>
          </a:xfrm>
          <a:prstGeom prst="rect">
            <a:avLst/>
          </a:prstGeom>
        </p:spPr>
      </p:pic>
    </p:spTree>
    <p:extLst>
      <p:ext uri="{BB962C8B-B14F-4D97-AF65-F5344CB8AC3E}">
        <p14:creationId xmlns:p14="http://schemas.microsoft.com/office/powerpoint/2010/main" val="394033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144A-6558-4857-874E-EE5E0B21D040}"/>
              </a:ext>
            </a:extLst>
          </p:cNvPr>
          <p:cNvSpPr>
            <a:spLocks noGrp="1"/>
          </p:cNvSpPr>
          <p:nvPr>
            <p:ph type="title"/>
          </p:nvPr>
        </p:nvSpPr>
        <p:spPr>
          <a:xfrm>
            <a:off x="1097280" y="286604"/>
            <a:ext cx="10058400" cy="948308"/>
          </a:xfrm>
        </p:spPr>
        <p:txBody>
          <a:bodyPr/>
          <a:lstStyle/>
          <a:p>
            <a:pPr algn="ctr"/>
            <a:r>
              <a:rPr lang="en-US" dirty="0"/>
              <a:t>Volume Patterns At Settlement</a:t>
            </a:r>
          </a:p>
        </p:txBody>
      </p:sp>
      <p:pic>
        <p:nvPicPr>
          <p:cNvPr id="5" name="Content Placeholder 4">
            <a:extLst>
              <a:ext uri="{FF2B5EF4-FFF2-40B4-BE49-F238E27FC236}">
                <a16:creationId xmlns:a16="http://schemas.microsoft.com/office/drawing/2014/main" id="{07371E21-281E-46CA-A0C6-38275416EF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996" y="1122908"/>
            <a:ext cx="5269464" cy="3078978"/>
          </a:xfrm>
        </p:spPr>
      </p:pic>
      <p:sp>
        <p:nvSpPr>
          <p:cNvPr id="6" name="TextBox 5">
            <a:extLst>
              <a:ext uri="{FF2B5EF4-FFF2-40B4-BE49-F238E27FC236}">
                <a16:creationId xmlns:a16="http://schemas.microsoft.com/office/drawing/2014/main" id="{CCAF7D17-167D-4B85-895F-652BC2F1F366}"/>
              </a:ext>
            </a:extLst>
          </p:cNvPr>
          <p:cNvSpPr txBox="1"/>
          <p:nvPr/>
        </p:nvSpPr>
        <p:spPr>
          <a:xfrm>
            <a:off x="1209427" y="4442430"/>
            <a:ext cx="977314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Volume spike at 30 days priors to expiration – this is the date that the VIX settles </a:t>
            </a:r>
          </a:p>
          <a:p>
            <a:pPr marL="285750" indent="-285750">
              <a:buFont typeface="Arial" panose="020B0604020202020204" pitchFamily="34" charset="0"/>
              <a:buChar char="•"/>
            </a:pPr>
            <a:r>
              <a:rPr lang="en-US" dirty="0"/>
              <a:t>Volume of SPX options compared to OEX (S&amp;P 100) and SPY (S&amp;P 500) – these track each other very closely</a:t>
            </a:r>
          </a:p>
          <a:p>
            <a:pPr marL="285750" indent="-285750">
              <a:buFont typeface="Arial" panose="020B0604020202020204" pitchFamily="34" charset="0"/>
              <a:buChar char="•"/>
            </a:pPr>
            <a:r>
              <a:rPr lang="en-US" dirty="0"/>
              <a:t>No volatility index calculated from SPY options  - VXO volatility index calculated from OEX but does not have tradable derivatives </a:t>
            </a:r>
          </a:p>
          <a:p>
            <a:pPr marL="285750" indent="-285750">
              <a:buFont typeface="Arial" panose="020B0604020202020204" pitchFamily="34" charset="0"/>
              <a:buChar char="•"/>
            </a:pPr>
            <a:r>
              <a:rPr lang="en-US" sz="1700" dirty="0"/>
              <a:t>This shows that it is not probable that there is another event besides settlement that causes volume to spike as we would see this spike in the OEX and SPY options as well</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63F8FFDD-FD9B-4368-928A-C8AEB0E76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056" y="1234912"/>
            <a:ext cx="5427816" cy="3217345"/>
          </a:xfrm>
          <a:prstGeom prst="rect">
            <a:avLst/>
          </a:prstGeom>
        </p:spPr>
      </p:pic>
    </p:spTree>
    <p:extLst>
      <p:ext uri="{BB962C8B-B14F-4D97-AF65-F5344CB8AC3E}">
        <p14:creationId xmlns:p14="http://schemas.microsoft.com/office/powerpoint/2010/main" val="410673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DF80-B6F3-40D1-B391-168F9E005E1D}"/>
              </a:ext>
            </a:extLst>
          </p:cNvPr>
          <p:cNvSpPr>
            <a:spLocks noGrp="1"/>
          </p:cNvSpPr>
          <p:nvPr>
            <p:ph type="title"/>
          </p:nvPr>
        </p:nvSpPr>
        <p:spPr>
          <a:xfrm>
            <a:off x="1601263" y="297711"/>
            <a:ext cx="10058400" cy="393405"/>
          </a:xfrm>
        </p:spPr>
        <p:txBody>
          <a:bodyPr>
            <a:normAutofit fontScale="90000"/>
          </a:bodyPr>
          <a:lstStyle/>
          <a:p>
            <a:r>
              <a:rPr lang="en-US" dirty="0"/>
              <a:t>Volume Patterns at Settlement (Cont.)</a:t>
            </a:r>
          </a:p>
        </p:txBody>
      </p:sp>
      <p:pic>
        <p:nvPicPr>
          <p:cNvPr id="5" name="Content Placeholder 4">
            <a:extLst>
              <a:ext uri="{FF2B5EF4-FFF2-40B4-BE49-F238E27FC236}">
                <a16:creationId xmlns:a16="http://schemas.microsoft.com/office/drawing/2014/main" id="{B98DEA37-2D48-4A90-9CFA-8C9791B75C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502" y="1187045"/>
            <a:ext cx="4892114" cy="3159186"/>
          </a:xfrm>
        </p:spPr>
      </p:pic>
      <p:sp>
        <p:nvSpPr>
          <p:cNvPr id="6" name="TextBox 5">
            <a:extLst>
              <a:ext uri="{FF2B5EF4-FFF2-40B4-BE49-F238E27FC236}">
                <a16:creationId xmlns:a16="http://schemas.microsoft.com/office/drawing/2014/main" id="{B4028786-493B-4861-8F05-AFF8FCDC2DE6}"/>
              </a:ext>
            </a:extLst>
          </p:cNvPr>
          <p:cNvSpPr txBox="1"/>
          <p:nvPr/>
        </p:nvSpPr>
        <p:spPr>
          <a:xfrm>
            <a:off x="253874" y="5235565"/>
            <a:ext cx="11041484" cy="923330"/>
          </a:xfrm>
          <a:prstGeom prst="rect">
            <a:avLst/>
          </a:prstGeom>
          <a:noFill/>
        </p:spPr>
        <p:txBody>
          <a:bodyPr wrap="none" rtlCol="0">
            <a:spAutoFit/>
          </a:bodyPr>
          <a:lstStyle/>
          <a:p>
            <a:pPr marL="285750" indent="-285750">
              <a:buFont typeface="Arial" panose="020B0604020202020204" pitchFamily="34" charset="0"/>
              <a:buChar char="•"/>
            </a:pPr>
            <a:r>
              <a:rPr lang="en-US" dirty="0"/>
              <a:t>Figure shows that volume spike is completely driven by OTM options, which are the ones used for VIX settlement</a:t>
            </a:r>
          </a:p>
          <a:p>
            <a:pPr marL="285750" indent="-285750">
              <a:buFont typeface="Arial" panose="020B0604020202020204" pitchFamily="34" charset="0"/>
              <a:buChar char="•"/>
            </a:pPr>
            <a:r>
              <a:rPr lang="en-US" dirty="0"/>
              <a:t>OLS estimates where dependent variable is daily trade volume of SPX options</a:t>
            </a:r>
          </a:p>
          <a:p>
            <a:pPr marL="285750" indent="-285750">
              <a:buFont typeface="Arial" panose="020B0604020202020204" pitchFamily="34" charset="0"/>
              <a:buChar char="•"/>
            </a:pPr>
            <a:r>
              <a:rPr lang="en-US" dirty="0"/>
              <a:t>Settlement Day x OTM is significant</a:t>
            </a:r>
            <a:endParaRPr lang="en-US" dirty="0">
              <a:solidFill>
                <a:srgbClr val="FF0000"/>
              </a:solidFill>
            </a:endParaRPr>
          </a:p>
        </p:txBody>
      </p:sp>
      <p:pic>
        <p:nvPicPr>
          <p:cNvPr id="8" name="Picture 7">
            <a:extLst>
              <a:ext uri="{FF2B5EF4-FFF2-40B4-BE49-F238E27FC236}">
                <a16:creationId xmlns:a16="http://schemas.microsoft.com/office/drawing/2014/main" id="{D2B4204B-1138-4C80-8B7D-61FEEBA48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335" y="1095173"/>
            <a:ext cx="5732410" cy="4140392"/>
          </a:xfrm>
          <a:prstGeom prst="rect">
            <a:avLst/>
          </a:prstGeom>
        </p:spPr>
      </p:pic>
      <p:pic>
        <p:nvPicPr>
          <p:cNvPr id="10" name="Picture 9">
            <a:extLst>
              <a:ext uri="{FF2B5EF4-FFF2-40B4-BE49-F238E27FC236}">
                <a16:creationId xmlns:a16="http://schemas.microsoft.com/office/drawing/2014/main" id="{8A7959B0-4000-4871-A85A-F39482923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443" y="751746"/>
            <a:ext cx="6674193" cy="374669"/>
          </a:xfrm>
          <a:prstGeom prst="rect">
            <a:avLst/>
          </a:prstGeom>
        </p:spPr>
      </p:pic>
    </p:spTree>
    <p:extLst>
      <p:ext uri="{BB962C8B-B14F-4D97-AF65-F5344CB8AC3E}">
        <p14:creationId xmlns:p14="http://schemas.microsoft.com/office/powerpoint/2010/main" val="34505226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1312</TotalTime>
  <Words>2052</Words>
  <Application>Microsoft Office PowerPoint</Application>
  <PresentationFormat>Widescreen</PresentationFormat>
  <Paragraphs>144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Manipulation in the VIX?  JOHN M. GRIFFIN and AMIN SHAMS</vt:lpstr>
      <vt:lpstr>Overview</vt:lpstr>
      <vt:lpstr>VIX Mechanics</vt:lpstr>
      <vt:lpstr>Characteristics of VIX that May Make Manipulation Possible</vt:lpstr>
      <vt:lpstr>Steps to manipulate the VIX</vt:lpstr>
      <vt:lpstr>VIX FORMULA </vt:lpstr>
      <vt:lpstr>Testable Predictions</vt:lpstr>
      <vt:lpstr>Volume Patterns At Settlement</vt:lpstr>
      <vt:lpstr>Volume Patterns at Settlement (Cont.)</vt:lpstr>
      <vt:lpstr>VIX Sensitivity and Option Volumes </vt:lpstr>
      <vt:lpstr>Discontinuity in VIX Sensitivity </vt:lpstr>
      <vt:lpstr>Alternative Explanations Overview </vt:lpstr>
      <vt:lpstr>Liquidity Theory</vt:lpstr>
      <vt:lpstr>Liquidity Theory tested in VSTOXX</vt:lpstr>
      <vt:lpstr>Unwinding Previous Hedges Theory</vt:lpstr>
      <vt:lpstr>Hedge Rollover Theory</vt:lpstr>
      <vt:lpstr>Prices, Costs and Mechanics of Manipulation</vt:lpstr>
      <vt:lpstr>Deviation in the VIX and its Causes </vt:lpstr>
      <vt:lpstr>Are the Distortions Sizable ?</vt:lpstr>
      <vt:lpstr>Do Deviations Provide Arbitrage Opportunities?</vt:lpstr>
      <vt:lpstr>Is cost of Pushing Prices Justified by Benefits </vt:lpstr>
      <vt:lpstr>How are Prices Pushed? </vt:lpstr>
      <vt:lpstr>Conclusion </vt:lpstr>
      <vt:lpstr>My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Manipulation in the VIX? JOHN M. GRIFFIN and AMIN SHAMS</dc:title>
  <dc:creator>Caracciolo-King, Matteo</dc:creator>
  <cp:lastModifiedBy>Caracciolo-King, Matteo</cp:lastModifiedBy>
  <cp:revision>71</cp:revision>
  <dcterms:created xsi:type="dcterms:W3CDTF">2018-10-01T15:06:13Z</dcterms:created>
  <dcterms:modified xsi:type="dcterms:W3CDTF">2018-10-04T17:39:17Z</dcterms:modified>
</cp:coreProperties>
</file>